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4.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1"/>
  </p:notesMasterIdLst>
  <p:sldIdLst>
    <p:sldId id="256" r:id="rId2"/>
    <p:sldId id="257" r:id="rId3"/>
    <p:sldId id="258" r:id="rId4"/>
    <p:sldId id="278" r:id="rId5"/>
    <p:sldId id="294" r:id="rId6"/>
    <p:sldId id="295" r:id="rId7"/>
    <p:sldId id="296" r:id="rId8"/>
    <p:sldId id="297" r:id="rId9"/>
    <p:sldId id="298" r:id="rId10"/>
    <p:sldId id="299" r:id="rId11"/>
    <p:sldId id="300" r:id="rId12"/>
    <p:sldId id="301" r:id="rId13"/>
    <p:sldId id="302" r:id="rId14"/>
    <p:sldId id="269" r:id="rId15"/>
    <p:sldId id="309" r:id="rId16"/>
    <p:sldId id="311" r:id="rId17"/>
    <p:sldId id="310" r:id="rId18"/>
    <p:sldId id="312" r:id="rId19"/>
    <p:sldId id="313" r:id="rId20"/>
    <p:sldId id="314" r:id="rId21"/>
    <p:sldId id="303" r:id="rId22"/>
    <p:sldId id="304" r:id="rId23"/>
    <p:sldId id="305" r:id="rId24"/>
    <p:sldId id="306" r:id="rId25"/>
    <p:sldId id="307" r:id="rId26"/>
    <p:sldId id="308" r:id="rId27"/>
    <p:sldId id="315" r:id="rId28"/>
    <p:sldId id="316" r:id="rId29"/>
    <p:sldId id="317" r:id="rId30"/>
    <p:sldId id="318" r:id="rId31"/>
    <p:sldId id="319" r:id="rId32"/>
    <p:sldId id="320" r:id="rId33"/>
    <p:sldId id="321" r:id="rId34"/>
    <p:sldId id="322" r:id="rId35"/>
    <p:sldId id="323" r:id="rId36"/>
    <p:sldId id="268" r:id="rId37"/>
    <p:sldId id="324" r:id="rId38"/>
    <p:sldId id="325" r:id="rId39"/>
    <p:sldId id="279" r:id="rId40"/>
    <p:sldId id="326" r:id="rId41"/>
    <p:sldId id="332" r:id="rId42"/>
    <p:sldId id="333" r:id="rId43"/>
    <p:sldId id="334" r:id="rId44"/>
    <p:sldId id="335" r:id="rId45"/>
    <p:sldId id="336" r:id="rId46"/>
    <p:sldId id="327" r:id="rId47"/>
    <p:sldId id="328" r:id="rId48"/>
    <p:sldId id="270" r:id="rId49"/>
    <p:sldId id="337" r:id="rId50"/>
  </p:sldIdLst>
  <p:sldSz cx="9144000" cy="6858000" type="screen4x3"/>
  <p:notesSz cx="6858000" cy="9144000"/>
  <p:embeddedFontLst>
    <p:embeddedFont>
      <p:font typeface="Roboto Mono" panose="020B0604020202020204" charset="0"/>
      <p:regular r:id="rId52"/>
      <p:bold r:id="rId53"/>
      <p:italic r:id="rId54"/>
      <p:boldItalic r:id="rId55"/>
    </p:embeddedFont>
    <p:embeddedFont>
      <p:font typeface="Roboto Condensed" panose="020B0604020202020204" charset="0"/>
      <p:regular r:id="rId56"/>
      <p:bold r:id="rId57"/>
      <p:italic r:id="rId58"/>
      <p:boldItalic r:id="rId59"/>
    </p:embeddedFont>
    <p:embeddedFont>
      <p:font typeface="Franklin Gothic" panose="020B0604020202020204" charset="0"/>
      <p:regular r:id="rId60"/>
      <p:bold r:id="rId61"/>
      <p:italic r:id="rId62"/>
      <p:boldItalic r:id="rId63"/>
    </p:embeddedFont>
    <p:embeddedFont>
      <p:font typeface="Bebas Neue" panose="020B0604020202020204" charset="0"/>
      <p:regular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08"/>
  </p:normalViewPr>
  <p:slideViewPr>
    <p:cSldViewPr snapToGrid="0" snapToObjects="1">
      <p:cViewPr varScale="1">
        <p:scale>
          <a:sx n="67" d="100"/>
          <a:sy n="67" d="100"/>
        </p:scale>
        <p:origin x="13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42FC5E-E1EB-40AB-8D40-94689FC0798C}" type="doc">
      <dgm:prSet loTypeId="urn:microsoft.com/office/officeart/2005/8/layout/hProcess9" loCatId="process" qsTypeId="urn:microsoft.com/office/officeart/2005/8/quickstyle/simple1" qsCatId="simple" csTypeId="urn:microsoft.com/office/officeart/2005/8/colors/accent1_2" csCatId="accent1" phldr="1"/>
      <dgm:spPr/>
    </dgm:pt>
    <dgm:pt modelId="{F73F8831-8CD1-4E86-8DD9-0C1FC2E1E52E}">
      <dgm:prSet phldrT="[Texto]"/>
      <dgm:spPr/>
      <dgm:t>
        <a:bodyPr/>
        <a:lstStyle/>
        <a:p>
          <a:r>
            <a:rPr lang="es-CL" dirty="0"/>
            <a:t>La </a:t>
          </a:r>
          <a:r>
            <a:rPr lang="es-CL" b="1" dirty="0"/>
            <a:t>identificación del problema, </a:t>
          </a:r>
          <a:r>
            <a:rPr lang="es-CL" dirty="0"/>
            <a:t>con una visión de causa efecto ajustada a la realidad de la organización.</a:t>
          </a:r>
        </a:p>
      </dgm:t>
    </dgm:pt>
    <dgm:pt modelId="{0A205E38-CA36-4816-8B73-F611EFE4ADAD}" type="parTrans" cxnId="{A105D36A-A16F-4EFD-97AD-AF5A25BE3D1D}">
      <dgm:prSet/>
      <dgm:spPr/>
      <dgm:t>
        <a:bodyPr/>
        <a:lstStyle/>
        <a:p>
          <a:endParaRPr lang="es-CL"/>
        </a:p>
      </dgm:t>
    </dgm:pt>
    <dgm:pt modelId="{9A295E71-E042-4421-8B77-B9536C08E24D}" type="sibTrans" cxnId="{A105D36A-A16F-4EFD-97AD-AF5A25BE3D1D}">
      <dgm:prSet/>
      <dgm:spPr/>
      <dgm:t>
        <a:bodyPr/>
        <a:lstStyle/>
        <a:p>
          <a:endParaRPr lang="es-CL"/>
        </a:p>
      </dgm:t>
    </dgm:pt>
    <dgm:pt modelId="{8C6CA966-54E5-425B-A085-B59B8E0E4EB5}">
      <dgm:prSet/>
      <dgm:spPr/>
      <dgm:t>
        <a:bodyPr/>
        <a:lstStyle/>
        <a:p>
          <a:r>
            <a:rPr lang="es-CL" b="1" dirty="0"/>
            <a:t>Los objetivos</a:t>
          </a:r>
          <a:r>
            <a:rPr lang="es-CL" dirty="0"/>
            <a:t> como imagen del futuro y de una situación mejor.</a:t>
          </a:r>
        </a:p>
      </dgm:t>
    </dgm:pt>
    <dgm:pt modelId="{B9E13369-5BF3-40F4-AD34-D4E7A00CD55E}" type="parTrans" cxnId="{22FED5BE-CC11-4A2C-B846-0A64F94BF85E}">
      <dgm:prSet/>
      <dgm:spPr/>
      <dgm:t>
        <a:bodyPr/>
        <a:lstStyle/>
        <a:p>
          <a:endParaRPr lang="es-CL"/>
        </a:p>
      </dgm:t>
    </dgm:pt>
    <dgm:pt modelId="{991BC96C-7AB5-476E-A603-71AE6F47FAAE}" type="sibTrans" cxnId="{22FED5BE-CC11-4A2C-B846-0A64F94BF85E}">
      <dgm:prSet/>
      <dgm:spPr/>
      <dgm:t>
        <a:bodyPr/>
        <a:lstStyle/>
        <a:p>
          <a:endParaRPr lang="es-CL"/>
        </a:p>
      </dgm:t>
    </dgm:pt>
    <dgm:pt modelId="{3C76FB7D-AF47-4BB8-AD22-773C99353C7B}">
      <dgm:prSet/>
      <dgm:spPr/>
      <dgm:t>
        <a:bodyPr/>
        <a:lstStyle/>
        <a:p>
          <a:r>
            <a:rPr lang="es-CL" b="1" dirty="0"/>
            <a:t>La estrategia para lograrlo </a:t>
          </a:r>
          <a:r>
            <a:rPr lang="es-CL" dirty="0"/>
            <a:t>como </a:t>
          </a:r>
          <a:r>
            <a:rPr lang="es-CL" b="1" dirty="0"/>
            <a:t>la solución </a:t>
          </a:r>
          <a:r>
            <a:rPr lang="es-CL" dirty="0"/>
            <a:t>de la cual se generarán una serie de </a:t>
          </a:r>
          <a:r>
            <a:rPr lang="es-CL" b="1" dirty="0"/>
            <a:t>requerimientos</a:t>
          </a:r>
          <a:r>
            <a:rPr lang="es-CL" dirty="0"/>
            <a:t>.</a:t>
          </a:r>
        </a:p>
      </dgm:t>
    </dgm:pt>
    <dgm:pt modelId="{EAEFC169-A37C-4C4F-8722-654D68C91354}" type="parTrans" cxnId="{D33A5A3D-1287-4D41-B630-ABF09B251AF0}">
      <dgm:prSet/>
      <dgm:spPr/>
      <dgm:t>
        <a:bodyPr/>
        <a:lstStyle/>
        <a:p>
          <a:endParaRPr lang="es-CL"/>
        </a:p>
      </dgm:t>
    </dgm:pt>
    <dgm:pt modelId="{2C52EFDB-1ED2-4EF6-A928-464E1AC402FC}" type="sibTrans" cxnId="{D33A5A3D-1287-4D41-B630-ABF09B251AF0}">
      <dgm:prSet/>
      <dgm:spPr/>
      <dgm:t>
        <a:bodyPr/>
        <a:lstStyle/>
        <a:p>
          <a:endParaRPr lang="es-CL"/>
        </a:p>
      </dgm:t>
    </dgm:pt>
    <dgm:pt modelId="{6E848318-A0D6-46E3-9CF2-E11493802B8A}" type="pres">
      <dgm:prSet presAssocID="{3542FC5E-E1EB-40AB-8D40-94689FC0798C}" presName="CompostProcess" presStyleCnt="0">
        <dgm:presLayoutVars>
          <dgm:dir/>
          <dgm:resizeHandles val="exact"/>
        </dgm:presLayoutVars>
      </dgm:prSet>
      <dgm:spPr/>
    </dgm:pt>
    <dgm:pt modelId="{29C5B677-87BA-4780-9858-3352C5F22E1A}" type="pres">
      <dgm:prSet presAssocID="{3542FC5E-E1EB-40AB-8D40-94689FC0798C}" presName="arrow" presStyleLbl="bgShp" presStyleIdx="0" presStyleCnt="1" custScaleX="117647" custScaleY="94560" custLinFactNeighborX="-4460" custLinFactNeighborY="0"/>
      <dgm:spPr/>
    </dgm:pt>
    <dgm:pt modelId="{B220CF0C-DB4B-4DFE-B850-62DA0B5E7701}" type="pres">
      <dgm:prSet presAssocID="{3542FC5E-E1EB-40AB-8D40-94689FC0798C}" presName="linearProcess" presStyleCnt="0"/>
      <dgm:spPr/>
    </dgm:pt>
    <dgm:pt modelId="{B74BD46A-6DDC-4F60-AD38-E0BDEB516F4F}" type="pres">
      <dgm:prSet presAssocID="{F73F8831-8CD1-4E86-8DD9-0C1FC2E1E52E}" presName="textNode" presStyleLbl="node1" presStyleIdx="0" presStyleCnt="3">
        <dgm:presLayoutVars>
          <dgm:bulletEnabled val="1"/>
        </dgm:presLayoutVars>
      </dgm:prSet>
      <dgm:spPr/>
      <dgm:t>
        <a:bodyPr/>
        <a:lstStyle/>
        <a:p>
          <a:endParaRPr lang="es-CL"/>
        </a:p>
      </dgm:t>
    </dgm:pt>
    <dgm:pt modelId="{A153CEDE-E676-4243-AAAE-FF18E92C99E7}" type="pres">
      <dgm:prSet presAssocID="{9A295E71-E042-4421-8B77-B9536C08E24D}" presName="sibTrans" presStyleCnt="0"/>
      <dgm:spPr/>
    </dgm:pt>
    <dgm:pt modelId="{0AB7A554-38FE-463A-B4B6-F9D09ED61AD4}" type="pres">
      <dgm:prSet presAssocID="{8C6CA966-54E5-425B-A085-B59B8E0E4EB5}" presName="textNode" presStyleLbl="node1" presStyleIdx="1" presStyleCnt="3">
        <dgm:presLayoutVars>
          <dgm:bulletEnabled val="1"/>
        </dgm:presLayoutVars>
      </dgm:prSet>
      <dgm:spPr/>
      <dgm:t>
        <a:bodyPr/>
        <a:lstStyle/>
        <a:p>
          <a:endParaRPr lang="es-CL"/>
        </a:p>
      </dgm:t>
    </dgm:pt>
    <dgm:pt modelId="{F91D232B-4BA9-4B2E-87E0-02434AF845E3}" type="pres">
      <dgm:prSet presAssocID="{991BC96C-7AB5-476E-A603-71AE6F47FAAE}" presName="sibTrans" presStyleCnt="0"/>
      <dgm:spPr/>
    </dgm:pt>
    <dgm:pt modelId="{00EF3DA5-546D-42EA-8A1D-E1E00C985B11}" type="pres">
      <dgm:prSet presAssocID="{3C76FB7D-AF47-4BB8-AD22-773C99353C7B}" presName="textNode" presStyleLbl="node1" presStyleIdx="2" presStyleCnt="3">
        <dgm:presLayoutVars>
          <dgm:bulletEnabled val="1"/>
        </dgm:presLayoutVars>
      </dgm:prSet>
      <dgm:spPr/>
      <dgm:t>
        <a:bodyPr/>
        <a:lstStyle/>
        <a:p>
          <a:endParaRPr lang="es-CL"/>
        </a:p>
      </dgm:t>
    </dgm:pt>
  </dgm:ptLst>
  <dgm:cxnLst>
    <dgm:cxn modelId="{D33A5A3D-1287-4D41-B630-ABF09B251AF0}" srcId="{3542FC5E-E1EB-40AB-8D40-94689FC0798C}" destId="{3C76FB7D-AF47-4BB8-AD22-773C99353C7B}" srcOrd="2" destOrd="0" parTransId="{EAEFC169-A37C-4C4F-8722-654D68C91354}" sibTransId="{2C52EFDB-1ED2-4EF6-A928-464E1AC402FC}"/>
    <dgm:cxn modelId="{09FCF5CB-CD00-4E5A-A777-787A63F9677E}" type="presOf" srcId="{8C6CA966-54E5-425B-A085-B59B8E0E4EB5}" destId="{0AB7A554-38FE-463A-B4B6-F9D09ED61AD4}" srcOrd="0" destOrd="0" presId="urn:microsoft.com/office/officeart/2005/8/layout/hProcess9"/>
    <dgm:cxn modelId="{22FED5BE-CC11-4A2C-B846-0A64F94BF85E}" srcId="{3542FC5E-E1EB-40AB-8D40-94689FC0798C}" destId="{8C6CA966-54E5-425B-A085-B59B8E0E4EB5}" srcOrd="1" destOrd="0" parTransId="{B9E13369-5BF3-40F4-AD34-D4E7A00CD55E}" sibTransId="{991BC96C-7AB5-476E-A603-71AE6F47FAAE}"/>
    <dgm:cxn modelId="{8B0C7580-9DF7-4D48-8F64-1E734E81663A}" type="presOf" srcId="{3542FC5E-E1EB-40AB-8D40-94689FC0798C}" destId="{6E848318-A0D6-46E3-9CF2-E11493802B8A}" srcOrd="0" destOrd="0" presId="urn:microsoft.com/office/officeart/2005/8/layout/hProcess9"/>
    <dgm:cxn modelId="{A105D36A-A16F-4EFD-97AD-AF5A25BE3D1D}" srcId="{3542FC5E-E1EB-40AB-8D40-94689FC0798C}" destId="{F73F8831-8CD1-4E86-8DD9-0C1FC2E1E52E}" srcOrd="0" destOrd="0" parTransId="{0A205E38-CA36-4816-8B73-F611EFE4ADAD}" sibTransId="{9A295E71-E042-4421-8B77-B9536C08E24D}"/>
    <dgm:cxn modelId="{69E615A6-3941-4D71-9C7D-7109AE528F32}" type="presOf" srcId="{3C76FB7D-AF47-4BB8-AD22-773C99353C7B}" destId="{00EF3DA5-546D-42EA-8A1D-E1E00C985B11}" srcOrd="0" destOrd="0" presId="urn:microsoft.com/office/officeart/2005/8/layout/hProcess9"/>
    <dgm:cxn modelId="{1D3E41F8-8D32-4CB5-B342-A29F30570805}" type="presOf" srcId="{F73F8831-8CD1-4E86-8DD9-0C1FC2E1E52E}" destId="{B74BD46A-6DDC-4F60-AD38-E0BDEB516F4F}" srcOrd="0" destOrd="0" presId="urn:microsoft.com/office/officeart/2005/8/layout/hProcess9"/>
    <dgm:cxn modelId="{BF7D82ED-61D0-46D3-8DA3-FC3B3C4ABEB4}" type="presParOf" srcId="{6E848318-A0D6-46E3-9CF2-E11493802B8A}" destId="{29C5B677-87BA-4780-9858-3352C5F22E1A}" srcOrd="0" destOrd="0" presId="urn:microsoft.com/office/officeart/2005/8/layout/hProcess9"/>
    <dgm:cxn modelId="{148D50C1-5539-41D3-BAFC-A0F51EC4F014}" type="presParOf" srcId="{6E848318-A0D6-46E3-9CF2-E11493802B8A}" destId="{B220CF0C-DB4B-4DFE-B850-62DA0B5E7701}" srcOrd="1" destOrd="0" presId="urn:microsoft.com/office/officeart/2005/8/layout/hProcess9"/>
    <dgm:cxn modelId="{90C6F2B6-29BF-4A41-9196-A8634E6AD024}" type="presParOf" srcId="{B220CF0C-DB4B-4DFE-B850-62DA0B5E7701}" destId="{B74BD46A-6DDC-4F60-AD38-E0BDEB516F4F}" srcOrd="0" destOrd="0" presId="urn:microsoft.com/office/officeart/2005/8/layout/hProcess9"/>
    <dgm:cxn modelId="{A10B3965-00D3-40A0-A1EB-2C6EFE69EF4F}" type="presParOf" srcId="{B220CF0C-DB4B-4DFE-B850-62DA0B5E7701}" destId="{A153CEDE-E676-4243-AAAE-FF18E92C99E7}" srcOrd="1" destOrd="0" presId="urn:microsoft.com/office/officeart/2005/8/layout/hProcess9"/>
    <dgm:cxn modelId="{4F15433D-B496-4A43-B958-C2E52936735C}" type="presParOf" srcId="{B220CF0C-DB4B-4DFE-B850-62DA0B5E7701}" destId="{0AB7A554-38FE-463A-B4B6-F9D09ED61AD4}" srcOrd="2" destOrd="0" presId="urn:microsoft.com/office/officeart/2005/8/layout/hProcess9"/>
    <dgm:cxn modelId="{852030D9-F771-4F51-B474-6F30C1C2A432}" type="presParOf" srcId="{B220CF0C-DB4B-4DFE-B850-62DA0B5E7701}" destId="{F91D232B-4BA9-4B2E-87E0-02434AF845E3}" srcOrd="3" destOrd="0" presId="urn:microsoft.com/office/officeart/2005/8/layout/hProcess9"/>
    <dgm:cxn modelId="{2F6DB52E-FFFD-420B-8D5D-BBE05413E7A2}" type="presParOf" srcId="{B220CF0C-DB4B-4DFE-B850-62DA0B5E7701}" destId="{00EF3DA5-546D-42EA-8A1D-E1E00C985B1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74D03A-225E-44A2-8EA8-F0732E4CC712}"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s-CL"/>
        </a:p>
      </dgm:t>
    </dgm:pt>
    <dgm:pt modelId="{CF80E4F8-7D7A-4351-805C-CA145538F0DF}">
      <dgm:prSet/>
      <dgm:spPr/>
      <dgm:t>
        <a:bodyPr/>
        <a:lstStyle/>
        <a:p>
          <a:r>
            <a:rPr lang="es-ES_tradnl" b="1" i="1"/>
            <a:t>En el material complementario encontrarás información sobre cómo elaborar un acta de constitución del proyecto</a:t>
          </a:r>
          <a:endParaRPr lang="es-CL"/>
        </a:p>
      </dgm:t>
    </dgm:pt>
    <dgm:pt modelId="{3B7CF41C-0B70-40CB-B50D-27897EBA615F}" type="parTrans" cxnId="{B1076FCB-A403-4B0F-AC73-3F1B4ED5C299}">
      <dgm:prSet/>
      <dgm:spPr/>
      <dgm:t>
        <a:bodyPr/>
        <a:lstStyle/>
        <a:p>
          <a:endParaRPr lang="es-CL"/>
        </a:p>
      </dgm:t>
    </dgm:pt>
    <dgm:pt modelId="{357B1487-EF0F-403C-A671-4F860A104C84}" type="sibTrans" cxnId="{B1076FCB-A403-4B0F-AC73-3F1B4ED5C299}">
      <dgm:prSet/>
      <dgm:spPr/>
      <dgm:t>
        <a:bodyPr/>
        <a:lstStyle/>
        <a:p>
          <a:endParaRPr lang="es-CL"/>
        </a:p>
      </dgm:t>
    </dgm:pt>
    <dgm:pt modelId="{CEE5A65A-DDD5-45BD-8B89-68C0A32DCC5B}" type="pres">
      <dgm:prSet presAssocID="{2A74D03A-225E-44A2-8EA8-F0732E4CC712}" presName="Name0" presStyleCnt="0">
        <dgm:presLayoutVars>
          <dgm:chMax val="7"/>
          <dgm:dir/>
          <dgm:animLvl val="lvl"/>
          <dgm:resizeHandles val="exact"/>
        </dgm:presLayoutVars>
      </dgm:prSet>
      <dgm:spPr/>
      <dgm:t>
        <a:bodyPr/>
        <a:lstStyle/>
        <a:p>
          <a:endParaRPr lang="es-CL"/>
        </a:p>
      </dgm:t>
    </dgm:pt>
    <dgm:pt modelId="{50DEFA25-5D90-4E9B-AEB5-22F4076BA02C}" type="pres">
      <dgm:prSet presAssocID="{CF80E4F8-7D7A-4351-805C-CA145538F0DF}" presName="circle1" presStyleLbl="node1" presStyleIdx="0" presStyleCnt="1"/>
      <dgm:spPr/>
    </dgm:pt>
    <dgm:pt modelId="{B5FF6F23-E479-41B6-8089-B14EB6350699}" type="pres">
      <dgm:prSet presAssocID="{CF80E4F8-7D7A-4351-805C-CA145538F0DF}" presName="space" presStyleCnt="0"/>
      <dgm:spPr/>
    </dgm:pt>
    <dgm:pt modelId="{2D74C774-AFBF-4ACD-B5E0-35F5093160C9}" type="pres">
      <dgm:prSet presAssocID="{CF80E4F8-7D7A-4351-805C-CA145538F0DF}" presName="rect1" presStyleLbl="alignAcc1" presStyleIdx="0" presStyleCnt="1"/>
      <dgm:spPr/>
      <dgm:t>
        <a:bodyPr/>
        <a:lstStyle/>
        <a:p>
          <a:endParaRPr lang="es-CL"/>
        </a:p>
      </dgm:t>
    </dgm:pt>
    <dgm:pt modelId="{A25BC2EE-5FE1-4D90-9756-C9BD8D574068}" type="pres">
      <dgm:prSet presAssocID="{CF80E4F8-7D7A-4351-805C-CA145538F0DF}" presName="rect1ParTxNoCh" presStyleLbl="alignAcc1" presStyleIdx="0" presStyleCnt="1">
        <dgm:presLayoutVars>
          <dgm:chMax val="1"/>
          <dgm:bulletEnabled val="1"/>
        </dgm:presLayoutVars>
      </dgm:prSet>
      <dgm:spPr/>
      <dgm:t>
        <a:bodyPr/>
        <a:lstStyle/>
        <a:p>
          <a:endParaRPr lang="es-CL"/>
        </a:p>
      </dgm:t>
    </dgm:pt>
  </dgm:ptLst>
  <dgm:cxnLst>
    <dgm:cxn modelId="{E3CA7595-24EF-4404-8256-8DCB923B68FA}" type="presOf" srcId="{CF80E4F8-7D7A-4351-805C-CA145538F0DF}" destId="{A25BC2EE-5FE1-4D90-9756-C9BD8D574068}" srcOrd="1" destOrd="0" presId="urn:microsoft.com/office/officeart/2005/8/layout/target3"/>
    <dgm:cxn modelId="{AA3C1229-845C-4F72-B3CB-D2E2EC0A4819}" type="presOf" srcId="{CF80E4F8-7D7A-4351-805C-CA145538F0DF}" destId="{2D74C774-AFBF-4ACD-B5E0-35F5093160C9}" srcOrd="0" destOrd="0" presId="urn:microsoft.com/office/officeart/2005/8/layout/target3"/>
    <dgm:cxn modelId="{49C17A42-037E-4E74-AF9A-78083BF9B58C}" type="presOf" srcId="{2A74D03A-225E-44A2-8EA8-F0732E4CC712}" destId="{CEE5A65A-DDD5-45BD-8B89-68C0A32DCC5B}" srcOrd="0" destOrd="0" presId="urn:microsoft.com/office/officeart/2005/8/layout/target3"/>
    <dgm:cxn modelId="{B1076FCB-A403-4B0F-AC73-3F1B4ED5C299}" srcId="{2A74D03A-225E-44A2-8EA8-F0732E4CC712}" destId="{CF80E4F8-7D7A-4351-805C-CA145538F0DF}" srcOrd="0" destOrd="0" parTransId="{3B7CF41C-0B70-40CB-B50D-27897EBA615F}" sibTransId="{357B1487-EF0F-403C-A671-4F860A104C84}"/>
    <dgm:cxn modelId="{CBD4E4F3-AF4D-4C1C-93E1-1B48DAD6B5F8}" type="presParOf" srcId="{CEE5A65A-DDD5-45BD-8B89-68C0A32DCC5B}" destId="{50DEFA25-5D90-4E9B-AEB5-22F4076BA02C}" srcOrd="0" destOrd="0" presId="urn:microsoft.com/office/officeart/2005/8/layout/target3"/>
    <dgm:cxn modelId="{5539FABB-5DF3-4A73-8C86-97BDA6E92C8B}" type="presParOf" srcId="{CEE5A65A-DDD5-45BD-8B89-68C0A32DCC5B}" destId="{B5FF6F23-E479-41B6-8089-B14EB6350699}" srcOrd="1" destOrd="0" presId="urn:microsoft.com/office/officeart/2005/8/layout/target3"/>
    <dgm:cxn modelId="{D62A656E-EF5C-4F48-9A32-150BBFE3B5DB}" type="presParOf" srcId="{CEE5A65A-DDD5-45BD-8B89-68C0A32DCC5B}" destId="{2D74C774-AFBF-4ACD-B5E0-35F5093160C9}" srcOrd="2" destOrd="0" presId="urn:microsoft.com/office/officeart/2005/8/layout/target3"/>
    <dgm:cxn modelId="{547FBFF6-0483-4690-BB3D-18A0C54CFA56}" type="presParOf" srcId="{CEE5A65A-DDD5-45BD-8B89-68C0A32DCC5B}" destId="{A25BC2EE-5FE1-4D90-9756-C9BD8D574068}"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DF8F1-1470-4C2B-B33A-792376526103}"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s-CL"/>
        </a:p>
      </dgm:t>
    </dgm:pt>
    <dgm:pt modelId="{56D54F97-6DD7-4EBE-83B4-62EE1209DD2C}">
      <dgm:prSet/>
      <dgm:spPr/>
      <dgm:t>
        <a:bodyPr/>
        <a:lstStyle/>
        <a:p>
          <a:r>
            <a:rPr lang="es-CL" b="0" i="0"/>
            <a:t>Como material complementario encontrarás una plantilla para poder definir a grandes rasgos los aspectos destacables de la planificación de un proyecto.</a:t>
          </a:r>
          <a:endParaRPr lang="es-CL"/>
        </a:p>
      </dgm:t>
    </dgm:pt>
    <dgm:pt modelId="{05FC4B45-5973-456E-903D-A33EEA9FD4DE}" type="parTrans" cxnId="{C2FBD0B1-F348-4583-9E70-F33ED4E64DFD}">
      <dgm:prSet/>
      <dgm:spPr/>
      <dgm:t>
        <a:bodyPr/>
        <a:lstStyle/>
        <a:p>
          <a:endParaRPr lang="es-CL"/>
        </a:p>
      </dgm:t>
    </dgm:pt>
    <dgm:pt modelId="{4D9052FA-2CAF-4033-A3DA-FAE0343BB6CD}" type="sibTrans" cxnId="{C2FBD0B1-F348-4583-9E70-F33ED4E64DFD}">
      <dgm:prSet/>
      <dgm:spPr/>
      <dgm:t>
        <a:bodyPr/>
        <a:lstStyle/>
        <a:p>
          <a:endParaRPr lang="es-CL"/>
        </a:p>
      </dgm:t>
    </dgm:pt>
    <dgm:pt modelId="{610D37D9-2A31-4EF7-A34A-C0F265C9BE99}" type="pres">
      <dgm:prSet presAssocID="{807DF8F1-1470-4C2B-B33A-792376526103}" presName="Name0" presStyleCnt="0">
        <dgm:presLayoutVars>
          <dgm:chMax val="7"/>
          <dgm:dir/>
          <dgm:animLvl val="lvl"/>
          <dgm:resizeHandles val="exact"/>
        </dgm:presLayoutVars>
      </dgm:prSet>
      <dgm:spPr/>
      <dgm:t>
        <a:bodyPr/>
        <a:lstStyle/>
        <a:p>
          <a:endParaRPr lang="es-CL"/>
        </a:p>
      </dgm:t>
    </dgm:pt>
    <dgm:pt modelId="{BE8A8659-5642-4930-9D20-98303074534C}" type="pres">
      <dgm:prSet presAssocID="{56D54F97-6DD7-4EBE-83B4-62EE1209DD2C}" presName="circle1" presStyleLbl="node1" presStyleIdx="0" presStyleCnt="1"/>
      <dgm:spPr/>
    </dgm:pt>
    <dgm:pt modelId="{7863F45D-56C4-477E-8EDD-C8988BFB62A1}" type="pres">
      <dgm:prSet presAssocID="{56D54F97-6DD7-4EBE-83B4-62EE1209DD2C}" presName="space" presStyleCnt="0"/>
      <dgm:spPr/>
    </dgm:pt>
    <dgm:pt modelId="{0607986D-FDEB-48B3-9A14-9F38454D620D}" type="pres">
      <dgm:prSet presAssocID="{56D54F97-6DD7-4EBE-83B4-62EE1209DD2C}" presName="rect1" presStyleLbl="alignAcc1" presStyleIdx="0" presStyleCnt="1"/>
      <dgm:spPr/>
      <dgm:t>
        <a:bodyPr/>
        <a:lstStyle/>
        <a:p>
          <a:endParaRPr lang="es-CL"/>
        </a:p>
      </dgm:t>
    </dgm:pt>
    <dgm:pt modelId="{DB13C7B6-2750-4F74-A4EE-C34D6CD9F049}" type="pres">
      <dgm:prSet presAssocID="{56D54F97-6DD7-4EBE-83B4-62EE1209DD2C}" presName="rect1ParTxNoCh" presStyleLbl="alignAcc1" presStyleIdx="0" presStyleCnt="1">
        <dgm:presLayoutVars>
          <dgm:chMax val="1"/>
          <dgm:bulletEnabled val="1"/>
        </dgm:presLayoutVars>
      </dgm:prSet>
      <dgm:spPr/>
      <dgm:t>
        <a:bodyPr/>
        <a:lstStyle/>
        <a:p>
          <a:endParaRPr lang="es-CL"/>
        </a:p>
      </dgm:t>
    </dgm:pt>
  </dgm:ptLst>
  <dgm:cxnLst>
    <dgm:cxn modelId="{5B47CACD-525F-4469-A93E-5F893CD460A5}" type="presOf" srcId="{56D54F97-6DD7-4EBE-83B4-62EE1209DD2C}" destId="{0607986D-FDEB-48B3-9A14-9F38454D620D}" srcOrd="0" destOrd="0" presId="urn:microsoft.com/office/officeart/2005/8/layout/target3"/>
    <dgm:cxn modelId="{C6235A0D-EBC8-48D9-A433-98F054BD8B98}" type="presOf" srcId="{56D54F97-6DD7-4EBE-83B4-62EE1209DD2C}" destId="{DB13C7B6-2750-4F74-A4EE-C34D6CD9F049}" srcOrd="1" destOrd="0" presId="urn:microsoft.com/office/officeart/2005/8/layout/target3"/>
    <dgm:cxn modelId="{C2FBD0B1-F348-4583-9E70-F33ED4E64DFD}" srcId="{807DF8F1-1470-4C2B-B33A-792376526103}" destId="{56D54F97-6DD7-4EBE-83B4-62EE1209DD2C}" srcOrd="0" destOrd="0" parTransId="{05FC4B45-5973-456E-903D-A33EEA9FD4DE}" sibTransId="{4D9052FA-2CAF-4033-A3DA-FAE0343BB6CD}"/>
    <dgm:cxn modelId="{740AEEB8-FBA9-489F-A32A-3BA3C560E8D8}" type="presOf" srcId="{807DF8F1-1470-4C2B-B33A-792376526103}" destId="{610D37D9-2A31-4EF7-A34A-C0F265C9BE99}" srcOrd="0" destOrd="0" presId="urn:microsoft.com/office/officeart/2005/8/layout/target3"/>
    <dgm:cxn modelId="{E384E745-3EDB-4451-A78C-28E4B9186AA8}" type="presParOf" srcId="{610D37D9-2A31-4EF7-A34A-C0F265C9BE99}" destId="{BE8A8659-5642-4930-9D20-98303074534C}" srcOrd="0" destOrd="0" presId="urn:microsoft.com/office/officeart/2005/8/layout/target3"/>
    <dgm:cxn modelId="{C4191322-3F94-46AE-8D1F-875B2CBEE507}" type="presParOf" srcId="{610D37D9-2A31-4EF7-A34A-C0F265C9BE99}" destId="{7863F45D-56C4-477E-8EDD-C8988BFB62A1}" srcOrd="1" destOrd="0" presId="urn:microsoft.com/office/officeart/2005/8/layout/target3"/>
    <dgm:cxn modelId="{DC079692-B5D5-413D-B45E-2DF9FEEF7793}" type="presParOf" srcId="{610D37D9-2A31-4EF7-A34A-C0F265C9BE99}" destId="{0607986D-FDEB-48B3-9A14-9F38454D620D}" srcOrd="2" destOrd="0" presId="urn:microsoft.com/office/officeart/2005/8/layout/target3"/>
    <dgm:cxn modelId="{1AEEC09E-BB5F-4E5A-8CE2-EBE326492A7F}" type="presParOf" srcId="{610D37D9-2A31-4EF7-A34A-C0F265C9BE99}" destId="{DB13C7B6-2750-4F74-A4EE-C34D6CD9F049}"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7DF8F1-1470-4C2B-B33A-792376526103}"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s-CL"/>
        </a:p>
      </dgm:t>
    </dgm:pt>
    <dgm:pt modelId="{610D37D9-2A31-4EF7-A34A-C0F265C9BE99}" type="pres">
      <dgm:prSet presAssocID="{807DF8F1-1470-4C2B-B33A-792376526103}" presName="Name0" presStyleCnt="0">
        <dgm:presLayoutVars>
          <dgm:chMax val="7"/>
          <dgm:dir/>
          <dgm:animLvl val="lvl"/>
          <dgm:resizeHandles val="exact"/>
        </dgm:presLayoutVars>
      </dgm:prSet>
      <dgm:spPr/>
      <dgm:t>
        <a:bodyPr/>
        <a:lstStyle/>
        <a:p>
          <a:endParaRPr lang="es-CL"/>
        </a:p>
      </dgm:t>
    </dgm:pt>
  </dgm:ptLst>
  <dgm:cxnLst>
    <dgm:cxn modelId="{740AEEB8-FBA9-489F-A32A-3BA3C560E8D8}" type="presOf" srcId="{807DF8F1-1470-4C2B-B33A-792376526103}" destId="{610D37D9-2A31-4EF7-A34A-C0F265C9BE99}" srcOrd="0"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5B677-87BA-4780-9858-3352C5F22E1A}">
      <dsp:nvSpPr>
        <dsp:cNvPr id="0" name=""/>
        <dsp:cNvSpPr/>
      </dsp:nvSpPr>
      <dsp:spPr>
        <a:xfrm>
          <a:off x="0" y="136357"/>
          <a:ext cx="7742941" cy="474044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BD46A-6DDC-4F60-AD38-E0BDEB516F4F}">
      <dsp:nvSpPr>
        <dsp:cNvPr id="0" name=""/>
        <dsp:cNvSpPr/>
      </dsp:nvSpPr>
      <dsp:spPr>
        <a:xfrm>
          <a:off x="8317" y="1503947"/>
          <a:ext cx="2492260" cy="20052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CL" sz="1900" kern="1200" dirty="0"/>
            <a:t>La </a:t>
          </a:r>
          <a:r>
            <a:rPr lang="es-CL" sz="1900" b="1" kern="1200" dirty="0"/>
            <a:t>identificación del problema, </a:t>
          </a:r>
          <a:r>
            <a:rPr lang="es-CL" sz="1900" kern="1200" dirty="0"/>
            <a:t>con una visión de causa efecto ajustada a la realidad de la organización.</a:t>
          </a:r>
        </a:p>
      </dsp:txBody>
      <dsp:txXfrm>
        <a:off x="106206" y="1601836"/>
        <a:ext cx="2296482" cy="1809485"/>
      </dsp:txXfrm>
    </dsp:sp>
    <dsp:sp modelId="{0AB7A554-38FE-463A-B4B6-F9D09ED61AD4}">
      <dsp:nvSpPr>
        <dsp:cNvPr id="0" name=""/>
        <dsp:cNvSpPr/>
      </dsp:nvSpPr>
      <dsp:spPr>
        <a:xfrm>
          <a:off x="2625342" y="1503947"/>
          <a:ext cx="2492260" cy="20052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CL" sz="1900" b="1" kern="1200" dirty="0"/>
            <a:t>Los objetivos</a:t>
          </a:r>
          <a:r>
            <a:rPr lang="es-CL" sz="1900" kern="1200" dirty="0"/>
            <a:t> como imagen del futuro y de una situación mejor.</a:t>
          </a:r>
        </a:p>
      </dsp:txBody>
      <dsp:txXfrm>
        <a:off x="2723231" y="1601836"/>
        <a:ext cx="2296482" cy="1809485"/>
      </dsp:txXfrm>
    </dsp:sp>
    <dsp:sp modelId="{00EF3DA5-546D-42EA-8A1D-E1E00C985B11}">
      <dsp:nvSpPr>
        <dsp:cNvPr id="0" name=""/>
        <dsp:cNvSpPr/>
      </dsp:nvSpPr>
      <dsp:spPr>
        <a:xfrm>
          <a:off x="5242366" y="1503947"/>
          <a:ext cx="2492260" cy="20052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CL" sz="1900" b="1" kern="1200" dirty="0"/>
            <a:t>La estrategia para lograrlo </a:t>
          </a:r>
          <a:r>
            <a:rPr lang="es-CL" sz="1900" kern="1200" dirty="0"/>
            <a:t>como </a:t>
          </a:r>
          <a:r>
            <a:rPr lang="es-CL" sz="1900" b="1" kern="1200" dirty="0"/>
            <a:t>la solución </a:t>
          </a:r>
          <a:r>
            <a:rPr lang="es-CL" sz="1900" kern="1200" dirty="0"/>
            <a:t>de la cual se generarán una serie de </a:t>
          </a:r>
          <a:r>
            <a:rPr lang="es-CL" sz="1900" b="1" kern="1200" dirty="0"/>
            <a:t>requerimientos</a:t>
          </a:r>
          <a:r>
            <a:rPr lang="es-CL" sz="1900" kern="1200" dirty="0"/>
            <a:t>.</a:t>
          </a:r>
        </a:p>
      </dsp:txBody>
      <dsp:txXfrm>
        <a:off x="5340255" y="1601836"/>
        <a:ext cx="2296482" cy="1809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EFA25-5D90-4E9B-AEB5-22F4076BA02C}">
      <dsp:nvSpPr>
        <dsp:cNvPr id="0" name=""/>
        <dsp:cNvSpPr/>
      </dsp:nvSpPr>
      <dsp:spPr>
        <a:xfrm>
          <a:off x="0" y="0"/>
          <a:ext cx="954107" cy="95410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74C774-AFBF-4ACD-B5E0-35F5093160C9}">
      <dsp:nvSpPr>
        <dsp:cNvPr id="0" name=""/>
        <dsp:cNvSpPr/>
      </dsp:nvSpPr>
      <dsp:spPr>
        <a:xfrm>
          <a:off x="477053" y="0"/>
          <a:ext cx="2335706" cy="95410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b="1" i="1" kern="1200"/>
            <a:t>En el material complementario encontrarás información sobre cómo elaborar un acta de constitución del proyecto</a:t>
          </a:r>
          <a:endParaRPr lang="es-CL" sz="1200" kern="1200"/>
        </a:p>
      </dsp:txBody>
      <dsp:txXfrm>
        <a:off x="477053" y="0"/>
        <a:ext cx="2335706" cy="954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A8659-5642-4930-9D20-98303074534C}">
      <dsp:nvSpPr>
        <dsp:cNvPr id="0" name=""/>
        <dsp:cNvSpPr/>
      </dsp:nvSpPr>
      <dsp:spPr>
        <a:xfrm>
          <a:off x="0" y="0"/>
          <a:ext cx="954107" cy="95410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07986D-FDEB-48B3-9A14-9F38454D620D}">
      <dsp:nvSpPr>
        <dsp:cNvPr id="0" name=""/>
        <dsp:cNvSpPr/>
      </dsp:nvSpPr>
      <dsp:spPr>
        <a:xfrm>
          <a:off x="477053" y="0"/>
          <a:ext cx="4094946" cy="95410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CL" sz="1500" b="0" i="0" kern="1200"/>
            <a:t>Como material complementario encontrarás una plantilla para poder definir a grandes rasgos los aspectos destacables de la planificación de un proyecto.</a:t>
          </a:r>
          <a:endParaRPr lang="es-CL" sz="1500" kern="1200"/>
        </a:p>
      </dsp:txBody>
      <dsp:txXfrm>
        <a:off x="477053" y="0"/>
        <a:ext cx="4094946" cy="9541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81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97781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2">
  <p:cSld name="TITLE_4">
    <p:bg>
      <p:bgPr>
        <a:solidFill>
          <a:schemeClr val="accent1"/>
        </a:solidFill>
        <a:effectLst/>
      </p:bgPr>
    </p:bg>
    <p:spTree>
      <p:nvGrpSpPr>
        <p:cNvPr id="1" name="Shape 22"/>
        <p:cNvGrpSpPr/>
        <p:nvPr/>
      </p:nvGrpSpPr>
      <p:grpSpPr>
        <a:xfrm>
          <a:off x="0" y="0"/>
          <a:ext cx="0" cy="0"/>
          <a:chOff x="0" y="0"/>
          <a:chExt cx="0" cy="0"/>
        </a:xfrm>
      </p:grpSpPr>
      <p:grpSp>
        <p:nvGrpSpPr>
          <p:cNvPr id="23" name="Google Shape;23;p4"/>
          <p:cNvGrpSpPr/>
          <p:nvPr/>
        </p:nvGrpSpPr>
        <p:grpSpPr>
          <a:xfrm>
            <a:off x="0" y="-124"/>
            <a:ext cx="4853665" cy="5740374"/>
            <a:chOff x="0" y="-126"/>
            <a:chExt cx="4554438" cy="5386482"/>
          </a:xfrm>
        </p:grpSpPr>
        <p:sp>
          <p:nvSpPr>
            <p:cNvPr id="24" name="Google Shape;24;p4"/>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25" name="Google Shape;25;p4" descr="Imagen que contiene persona, foto, hombre, mujer&#10;&#10;Descripción generada automáticamente"/>
            <p:cNvPicPr preferRelativeResize="0"/>
            <p:nvPr/>
          </p:nvPicPr>
          <p:blipFill rotWithShape="1">
            <a:blip r:embed="rId2">
              <a:alphaModFix/>
            </a:blip>
            <a:srcRect r="1635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6" name="Google Shape;26;p4"/>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pic>
        <p:nvPicPr>
          <p:cNvPr id="27" name="Google Shape;27;p4"/>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3">
  <p:cSld name="TITLE_1_1">
    <p:bg>
      <p:bgPr>
        <a:solidFill>
          <a:schemeClr val="accent2"/>
        </a:solidFill>
        <a:effectLst/>
      </p:bgPr>
    </p:bg>
    <p:spTree>
      <p:nvGrpSpPr>
        <p:cNvPr id="1" name="Shape 29"/>
        <p:cNvGrpSpPr/>
        <p:nvPr/>
      </p:nvGrpSpPr>
      <p:grpSpPr>
        <a:xfrm>
          <a:off x="0" y="0"/>
          <a:ext cx="0" cy="0"/>
          <a:chOff x="0" y="0"/>
          <a:chExt cx="0" cy="0"/>
        </a:xfrm>
      </p:grpSpPr>
      <p:sp>
        <p:nvSpPr>
          <p:cNvPr id="30" name="Google Shape;30;p5"/>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1" name="Google Shape;31;p5"/>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2" name="Google Shape;32;p5"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34" name="Google Shape;34;p5"/>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4">
  <p:cSld name="TITLE_2_1">
    <p:bg>
      <p:bgPr>
        <a:solidFill>
          <a:schemeClr val="accent3"/>
        </a:solidFill>
        <a:effectLst/>
      </p:bgPr>
    </p:bg>
    <p:spTree>
      <p:nvGrpSpPr>
        <p:cNvPr id="1" name="Shape 35"/>
        <p:cNvGrpSpPr/>
        <p:nvPr/>
      </p:nvGrpSpPr>
      <p:grpSpPr>
        <a:xfrm>
          <a:off x="0" y="0"/>
          <a:ext cx="0" cy="0"/>
          <a:chOff x="0" y="0"/>
          <a:chExt cx="0" cy="0"/>
        </a:xfrm>
      </p:grpSpPr>
      <p:sp>
        <p:nvSpPr>
          <p:cNvPr id="36" name="Google Shape;36;p6"/>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Calibri"/>
              <a:ea typeface="Calibri"/>
              <a:cs typeface="Calibri"/>
              <a:sym typeface="Calibri"/>
            </a:endParaRPr>
          </a:p>
        </p:txBody>
      </p:sp>
      <p:pic>
        <p:nvPicPr>
          <p:cNvPr id="37" name="Google Shape;37;p6"/>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38" name="Google Shape;38;p6" descr="Imagen que contiene persona, foto, hombre, mujer&#10;&#10;Descripción generada automáticamente"/>
          <p:cNvPicPr preferRelativeResize="0"/>
          <p:nvPr/>
        </p:nvPicPr>
        <p:blipFill rotWithShape="1">
          <a:blip r:embed="rId3">
            <a:alphaModFix/>
          </a:blip>
          <a:srcRect r="1635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40" name="Google Shape;40;p6"/>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42357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3" userDrawn="1">
  <p:cSld name="OBJECT_1">
    <p:spTree>
      <p:nvGrpSpPr>
        <p:cNvPr id="1" name="Shape 99"/>
        <p:cNvGrpSpPr/>
        <p:nvPr/>
      </p:nvGrpSpPr>
      <p:grpSpPr>
        <a:xfrm>
          <a:off x="0" y="0"/>
          <a:ext cx="0" cy="0"/>
          <a:chOff x="0" y="0"/>
          <a:chExt cx="0" cy="0"/>
        </a:xfrm>
      </p:grpSpPr>
      <p:sp>
        <p:nvSpPr>
          <p:cNvPr id="101" name="Google Shape;101;p16"/>
          <p:cNvSpPr/>
          <p:nvPr/>
        </p:nvSpPr>
        <p:spPr>
          <a:xfrm>
            <a:off x="770850" y="212725"/>
            <a:ext cx="9036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46422" y="212725"/>
            <a:ext cx="9036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6"/>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06" name="Google Shape;106;p1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 xmlns:a16="http://schemas.microsoft.com/office/drawing/2014/main" id="{BB89A5F1-01F7-AA47-B434-101A27DE7BC0}"/>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 xmlns:a16="http://schemas.microsoft.com/office/drawing/2014/main" id="{8DC17925-3C94-8F46-871B-B63E680B4A39}"/>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 xmlns:a16="http://schemas.microsoft.com/office/drawing/2014/main" id="{3C188FE6-8EF7-F044-9027-21CDC308C75A}"/>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p24">
            <a:extLst>
              <a:ext uri="{FF2B5EF4-FFF2-40B4-BE49-F238E27FC236}">
                <a16:creationId xmlns=""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p14">
            <a:extLst>
              <a:ext uri="{FF2B5EF4-FFF2-40B4-BE49-F238E27FC236}">
                <a16:creationId xmlns=""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dirty="0">
              <a:latin typeface="Bebas Neue" panose="020B0606020202050201" pitchFamily="34" charset="77"/>
            </a:endParaRPr>
          </a:p>
        </p:txBody>
      </p:sp>
      <p:sp>
        <p:nvSpPr>
          <p:cNvPr id="15" name="Google Shape;87;p14">
            <a:extLst>
              <a:ext uri="{FF2B5EF4-FFF2-40B4-BE49-F238E27FC236}">
                <a16:creationId xmlns=""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79" r:id="rId6"/>
    <p:sldLayoutId id="2147483661" r:id="rId7"/>
    <p:sldLayoutId id="2147483662" r:id="rId8"/>
    <p:sldLayoutId id="2147483678"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6.jpe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7.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dirty="0"/>
              <a:t>Ingeniería de Software</a:t>
            </a:r>
            <a:endParaRPr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3600" dirty="0"/>
              <a:t>PRY3111</a:t>
            </a:r>
            <a:endParaRPr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Colocamos la primera piedra, constituir la idea..</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formalización se genera mediante en un evento denominado </a:t>
            </a:r>
            <a:r>
              <a:rPr lang="es-CL" sz="2800" b="1" dirty="0"/>
              <a:t>“Reunión de </a:t>
            </a:r>
            <a:r>
              <a:rPr lang="es-CL" sz="2800" b="1" dirty="0" err="1"/>
              <a:t>Kick</a:t>
            </a:r>
            <a:r>
              <a:rPr lang="es-CL" sz="2800" b="1" dirty="0"/>
              <a:t> Off”</a:t>
            </a:r>
            <a:r>
              <a:rPr lang="es-CL" sz="2800" dirty="0"/>
              <a:t> </a:t>
            </a:r>
            <a:r>
              <a:rPr lang="es-CL" dirty="0"/>
              <a:t>y se utiliza un </a:t>
            </a:r>
            <a:r>
              <a:rPr lang="es-CL" b="1" dirty="0"/>
              <a:t>artefacto o documento</a:t>
            </a:r>
            <a:r>
              <a:rPr lang="es-CL" dirty="0"/>
              <a:t> del proceso de estimación inicial denominado </a:t>
            </a:r>
            <a:r>
              <a:rPr lang="es-CL" b="1" dirty="0"/>
              <a:t>“Acta de constitución del Proyecto”.  </a:t>
            </a:r>
            <a:endParaRPr lang="es-CL" dirty="0"/>
          </a:p>
          <a:p>
            <a:pPr lvl="4"/>
            <a:endParaRPr lang="es-ES_tradnl"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 xmlns:a16="http://schemas.microsoft.com/office/drawing/2014/main" id="{7FA93505-6B20-451B-922C-7506DAB85846}"/>
              </a:ext>
            </a:extLst>
          </p:cNvPr>
          <p:cNvPicPr>
            <a:picLocks noChangeAspect="1"/>
          </p:cNvPicPr>
          <p:nvPr/>
        </p:nvPicPr>
        <p:blipFill>
          <a:blip r:embed="rId2"/>
          <a:stretch>
            <a:fillRect/>
          </a:stretch>
        </p:blipFill>
        <p:spPr>
          <a:xfrm>
            <a:off x="4572000" y="2871274"/>
            <a:ext cx="3134022" cy="3986726"/>
          </a:xfrm>
          <a:prstGeom prst="rect">
            <a:avLst/>
          </a:prstGeom>
        </p:spPr>
      </p:pic>
      <p:graphicFrame>
        <p:nvGraphicFramePr>
          <p:cNvPr id="7" name="Diagrama 6">
            <a:extLst>
              <a:ext uri="{FF2B5EF4-FFF2-40B4-BE49-F238E27FC236}">
                <a16:creationId xmlns="" xmlns:a16="http://schemas.microsoft.com/office/drawing/2014/main" id="{189F5601-46CA-4FAC-A43C-0EBFC1F79BA9}"/>
              </a:ext>
            </a:extLst>
          </p:cNvPr>
          <p:cNvGraphicFramePr/>
          <p:nvPr/>
        </p:nvGraphicFramePr>
        <p:xfrm>
          <a:off x="983132" y="5162346"/>
          <a:ext cx="2812760" cy="954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181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¿y ahora qué?</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Ahora que conocemos los lineamientos y alcances relacionados con el proyecto, debemos planificar la forma en será desarrollado, es decir, </a:t>
            </a:r>
            <a:r>
              <a:rPr lang="es-ES_tradnl" sz="2800" b="1" dirty="0"/>
              <a:t>cual será la estrategia, modalidad o forma </a:t>
            </a:r>
            <a:r>
              <a:rPr lang="es-ES_tradnl" dirty="0"/>
              <a:t>para enfrentar el proyecto de software.</a:t>
            </a:r>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27D68248-814A-48EF-9969-E4BDE7B6B9B5}"/>
              </a:ext>
            </a:extLst>
          </p:cNvPr>
          <p:cNvPicPr>
            <a:picLocks noChangeAspect="1"/>
          </p:cNvPicPr>
          <p:nvPr/>
        </p:nvPicPr>
        <p:blipFill>
          <a:blip r:embed="rId2"/>
          <a:stretch>
            <a:fillRect/>
          </a:stretch>
        </p:blipFill>
        <p:spPr>
          <a:xfrm>
            <a:off x="2463967" y="3224464"/>
            <a:ext cx="4847211" cy="2655568"/>
          </a:xfrm>
          <a:prstGeom prst="rect">
            <a:avLst/>
          </a:prstGeom>
        </p:spPr>
      </p:pic>
    </p:spTree>
    <p:extLst>
      <p:ext uri="{BB962C8B-B14F-4D97-AF65-F5344CB8AC3E}">
        <p14:creationId xmlns:p14="http://schemas.microsoft.com/office/powerpoint/2010/main" val="146296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Recordemos qué es la planeación</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a:t>
            </a:r>
            <a:r>
              <a:rPr lang="es-CL" b="1" dirty="0"/>
              <a:t>Planeación </a:t>
            </a:r>
            <a:r>
              <a:rPr lang="es-CL" dirty="0"/>
              <a:t>es el </a:t>
            </a:r>
            <a:r>
              <a:rPr lang="es-CL" b="1" dirty="0"/>
              <a:t>proceso de definición de las</a:t>
            </a:r>
            <a:r>
              <a:rPr lang="es-CL" sz="2800" b="1" dirty="0"/>
              <a:t> tareas, recursos, tiempos y la forma de organizarlos</a:t>
            </a:r>
            <a:r>
              <a:rPr lang="es-CL" dirty="0"/>
              <a:t>, para lograr un objetivo determinado</a:t>
            </a:r>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55F548BC-A27E-4CA1-A0F9-94B603979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483" y="3068252"/>
            <a:ext cx="3886389" cy="2571148"/>
          </a:xfrm>
          <a:prstGeom prst="rect">
            <a:avLst/>
          </a:prstGeom>
        </p:spPr>
      </p:pic>
    </p:spTree>
    <p:extLst>
      <p:ext uri="{BB962C8B-B14F-4D97-AF65-F5344CB8AC3E}">
        <p14:creationId xmlns:p14="http://schemas.microsoft.com/office/powerpoint/2010/main" val="405785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¿Tradicional o ágil?</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En </a:t>
            </a:r>
            <a:r>
              <a:rPr lang="es-CL" b="1" dirty="0"/>
              <a:t>desarrollo de software</a:t>
            </a:r>
            <a:r>
              <a:rPr lang="es-CL" dirty="0"/>
              <a:t>, se identifican dos tendencias de planificación, la </a:t>
            </a:r>
            <a:r>
              <a:rPr lang="es-CL" sz="2800" b="1" dirty="0"/>
              <a:t>planificación tradicional </a:t>
            </a:r>
            <a:r>
              <a:rPr lang="es-CL" dirty="0"/>
              <a:t>para metodologías clásicas de desarrollo y la </a:t>
            </a:r>
            <a:r>
              <a:rPr lang="es-CL" sz="2800" b="1" dirty="0"/>
              <a:t>planificación ágil </a:t>
            </a:r>
            <a:r>
              <a:rPr lang="es-CL" dirty="0"/>
              <a:t>para metodologías ágiles de desarrollo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5C00928B-95EF-4A90-A41C-CEF4068464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12" y="3089826"/>
            <a:ext cx="6124575" cy="3009900"/>
          </a:xfrm>
          <a:prstGeom prst="rect">
            <a:avLst/>
          </a:prstGeom>
        </p:spPr>
      </p:pic>
    </p:spTree>
    <p:extLst>
      <p:ext uri="{BB962C8B-B14F-4D97-AF65-F5344CB8AC3E}">
        <p14:creationId xmlns:p14="http://schemas.microsoft.com/office/powerpoint/2010/main" val="246127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548035E2-9379-2346-A89D-675F58CEB28A}"/>
              </a:ext>
            </a:extLst>
          </p:cNvPr>
          <p:cNvSpPr>
            <a:spLocks noGrp="1"/>
          </p:cNvSpPr>
          <p:nvPr>
            <p:ph type="title"/>
          </p:nvPr>
        </p:nvSpPr>
        <p:spPr/>
        <p:txBody>
          <a:bodyPr/>
          <a:lstStyle/>
          <a:p>
            <a:r>
              <a:rPr lang="es-ES_tradnl" dirty="0"/>
              <a:t>Planificación Tradicional</a:t>
            </a:r>
          </a:p>
        </p:txBody>
      </p:sp>
    </p:spTree>
    <p:extLst>
      <p:ext uri="{BB962C8B-B14F-4D97-AF65-F5344CB8AC3E}">
        <p14:creationId xmlns:p14="http://schemas.microsoft.com/office/powerpoint/2010/main" val="372656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planificación tradicional se denomina </a:t>
            </a:r>
            <a:r>
              <a:rPr lang="es-CL" b="1" dirty="0"/>
              <a:t>predictiva</a:t>
            </a:r>
            <a:r>
              <a:rPr lang="es-CL" dirty="0"/>
              <a:t> ya que se puede proyectar o predecir los resultados que se esperan y los plazos estimados, resultando como </a:t>
            </a:r>
            <a:r>
              <a:rPr lang="es-CL" b="1" dirty="0"/>
              <a:t>desafío cumplir las entregas </a:t>
            </a:r>
            <a:r>
              <a:rPr lang="es-CL" dirty="0"/>
              <a:t>acercándose lo más posible a lo planificado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Tradicional</a:t>
            </a:r>
          </a:p>
        </p:txBody>
      </p:sp>
      <p:pic>
        <p:nvPicPr>
          <p:cNvPr id="5" name="Imagen 4">
            <a:extLst>
              <a:ext uri="{FF2B5EF4-FFF2-40B4-BE49-F238E27FC236}">
                <a16:creationId xmlns="" xmlns:a16="http://schemas.microsoft.com/office/drawing/2014/main" id="{4CD83144-F1C9-4ABE-8552-EEA0A1DA4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520" y="3053268"/>
            <a:ext cx="5766619" cy="3303132"/>
          </a:xfrm>
          <a:prstGeom prst="rect">
            <a:avLst/>
          </a:prstGeom>
        </p:spPr>
      </p:pic>
    </p:spTree>
    <p:extLst>
      <p:ext uri="{BB962C8B-B14F-4D97-AF65-F5344CB8AC3E}">
        <p14:creationId xmlns:p14="http://schemas.microsoft.com/office/powerpoint/2010/main" val="341850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218600"/>
            <a:ext cx="3940966" cy="5137800"/>
          </a:xfrm>
        </p:spPr>
        <p:txBody>
          <a:bodyPr/>
          <a:lstStyle/>
          <a:p>
            <a:pPr algn="just"/>
            <a:r>
              <a:rPr lang="es-CL" dirty="0"/>
              <a:t>La planificación tradicional se realiza al </a:t>
            </a:r>
            <a:r>
              <a:rPr lang="es-CL" b="1" dirty="0"/>
              <a:t>inicio del proyecto</a:t>
            </a:r>
            <a:r>
              <a:rPr lang="es-CL" dirty="0"/>
              <a:t>, en función de las </a:t>
            </a:r>
            <a:r>
              <a:rPr lang="es-CL" b="1" dirty="0"/>
              <a:t>tareas definidas para todo el proyecto</a:t>
            </a:r>
            <a:r>
              <a:rPr lang="es-CL" dirty="0"/>
              <a:t> y el proceso de desarrollo, luego se van efectuando ajustes a dicha planificación inicial, apoyado por diversas </a:t>
            </a:r>
            <a:r>
              <a:rPr lang="es-CL" b="1" dirty="0"/>
              <a:t>herramientas de visualización y control</a:t>
            </a:r>
            <a:r>
              <a:rPr lang="es-CL" dirty="0"/>
              <a:t>, por ejemplo, los cronogramas como la </a:t>
            </a:r>
            <a:r>
              <a:rPr lang="es-CL" b="1" dirty="0"/>
              <a:t>carta Gantt</a:t>
            </a:r>
            <a:r>
              <a:rPr lang="es-CL" dirty="0"/>
              <a:t>.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Tradicional</a:t>
            </a:r>
          </a:p>
        </p:txBody>
      </p:sp>
      <p:pic>
        <p:nvPicPr>
          <p:cNvPr id="5" name="Imagen 4">
            <a:extLst>
              <a:ext uri="{FF2B5EF4-FFF2-40B4-BE49-F238E27FC236}">
                <a16:creationId xmlns="" xmlns:a16="http://schemas.microsoft.com/office/drawing/2014/main" id="{F244406B-E37A-44F1-B4B8-B72FBE6FC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575" y="1143000"/>
            <a:ext cx="4486275" cy="5715000"/>
          </a:xfrm>
          <a:prstGeom prst="rect">
            <a:avLst/>
          </a:prstGeom>
        </p:spPr>
      </p:pic>
    </p:spTree>
    <p:extLst>
      <p:ext uri="{BB962C8B-B14F-4D97-AF65-F5344CB8AC3E}">
        <p14:creationId xmlns:p14="http://schemas.microsoft.com/office/powerpoint/2010/main" val="77606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En la planificación tradicional existen </a:t>
            </a:r>
            <a:r>
              <a:rPr lang="es-CL" b="1" dirty="0"/>
              <a:t>estándares de gestión </a:t>
            </a:r>
            <a:r>
              <a:rPr lang="es-CL" dirty="0"/>
              <a:t>que a futuro nos ayudaran a controlar el Proyecto como la </a:t>
            </a:r>
            <a:r>
              <a:rPr lang="es-CL" sz="3200" b="1" dirty="0"/>
              <a:t>base de conocimientos de administración de proyectos</a:t>
            </a:r>
            <a:r>
              <a:rPr lang="es-CL" sz="3200" dirty="0"/>
              <a:t> </a:t>
            </a:r>
            <a:r>
              <a:rPr lang="es-CL" dirty="0"/>
              <a:t>o </a:t>
            </a:r>
            <a:r>
              <a:rPr lang="es-CL" sz="3200" b="1" dirty="0" err="1"/>
              <a:t>PMBoK</a:t>
            </a:r>
            <a:r>
              <a:rPr lang="es-CL" sz="3200" dirty="0"/>
              <a:t> </a:t>
            </a:r>
            <a:r>
              <a:rPr lang="es-CL" dirty="0"/>
              <a:t>, </a:t>
            </a:r>
            <a:r>
              <a:rPr lang="es-CL" b="1" dirty="0"/>
              <a:t>que define estándares acordados mundialmente por el Instituto de Administración de Proyectos o PMI </a:t>
            </a:r>
            <a:r>
              <a:rPr lang="es-CL" dirty="0"/>
              <a:t>por su sigla en inglés.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es la Planificación?</a:t>
            </a:r>
          </a:p>
        </p:txBody>
      </p:sp>
      <p:pic>
        <p:nvPicPr>
          <p:cNvPr id="2" name="Imagen 1">
            <a:extLst>
              <a:ext uri="{FF2B5EF4-FFF2-40B4-BE49-F238E27FC236}">
                <a16:creationId xmlns="" xmlns:a16="http://schemas.microsoft.com/office/drawing/2014/main" id="{A4E623DC-1E34-4354-8C9F-021471ECF2B2}"/>
              </a:ext>
            </a:extLst>
          </p:cNvPr>
          <p:cNvPicPr>
            <a:picLocks noChangeAspect="1"/>
          </p:cNvPicPr>
          <p:nvPr/>
        </p:nvPicPr>
        <p:blipFill>
          <a:blip r:embed="rId2"/>
          <a:stretch>
            <a:fillRect/>
          </a:stretch>
        </p:blipFill>
        <p:spPr>
          <a:xfrm>
            <a:off x="5200217" y="3705566"/>
            <a:ext cx="3270013" cy="2939709"/>
          </a:xfrm>
          <a:prstGeom prst="rect">
            <a:avLst/>
          </a:prstGeom>
        </p:spPr>
      </p:pic>
    </p:spTree>
    <p:extLst>
      <p:ext uri="{BB962C8B-B14F-4D97-AF65-F5344CB8AC3E}">
        <p14:creationId xmlns:p14="http://schemas.microsoft.com/office/powerpoint/2010/main" val="56789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14EA01E1-1F9A-46EC-891D-14798BF5517F}"/>
              </a:ext>
            </a:extLst>
          </p:cNvPr>
          <p:cNvSpPr>
            <a:spLocks noGrp="1"/>
          </p:cNvSpPr>
          <p:nvPr>
            <p:ph type="body" idx="1"/>
          </p:nvPr>
        </p:nvSpPr>
        <p:spPr/>
        <p:txBody>
          <a:bodyPr/>
          <a:lstStyle/>
          <a:p>
            <a:endParaRPr lang="es-CL"/>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Vista rápida de las áreas a considerar</a:t>
            </a:r>
          </a:p>
        </p:txBody>
      </p:sp>
      <p:pic>
        <p:nvPicPr>
          <p:cNvPr id="5" name="Imagen 4">
            <a:extLst>
              <a:ext uri="{FF2B5EF4-FFF2-40B4-BE49-F238E27FC236}">
                <a16:creationId xmlns="" xmlns:a16="http://schemas.microsoft.com/office/drawing/2014/main" id="{4BAF9340-ADF0-4302-8403-C43B5782F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83" y="1056195"/>
            <a:ext cx="7452107" cy="5589080"/>
          </a:xfrm>
          <a:prstGeom prst="rect">
            <a:avLst/>
          </a:prstGeom>
        </p:spPr>
      </p:pic>
    </p:spTree>
    <p:extLst>
      <p:ext uri="{BB962C8B-B14F-4D97-AF65-F5344CB8AC3E}">
        <p14:creationId xmlns:p14="http://schemas.microsoft.com/office/powerpoint/2010/main" val="151615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Independiente de si es ágil o tradicional, existen factores comunes que </a:t>
            </a:r>
            <a:r>
              <a:rPr lang="es-ES_tradnl" b="1" dirty="0"/>
              <a:t>afectarán en la planificación</a:t>
            </a:r>
            <a:r>
              <a:rPr lang="es-ES_tradnl" dirty="0"/>
              <a:t>, como lo son la gestión del </a:t>
            </a:r>
            <a:r>
              <a:rPr lang="es-ES_tradnl" b="1" dirty="0"/>
              <a:t>alcance, tiempo, costos, riesgos y otros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Factores comunes en los proyectos</a:t>
            </a:r>
          </a:p>
        </p:txBody>
      </p:sp>
      <p:sp>
        <p:nvSpPr>
          <p:cNvPr id="2" name="Rectángulo 1">
            <a:extLst>
              <a:ext uri="{FF2B5EF4-FFF2-40B4-BE49-F238E27FC236}">
                <a16:creationId xmlns="" xmlns:a16="http://schemas.microsoft.com/office/drawing/2014/main" id="{B7732FB0-7F66-4DAF-893D-76D33A521CC1}"/>
              </a:ext>
            </a:extLst>
          </p:cNvPr>
          <p:cNvSpPr/>
          <p:nvPr/>
        </p:nvSpPr>
        <p:spPr>
          <a:xfrm>
            <a:off x="294151" y="2457892"/>
            <a:ext cx="3347408" cy="3429562"/>
          </a:xfrm>
          <a:prstGeom prst="rect">
            <a:avLst/>
          </a:prstGeom>
          <a:noFill/>
          <a:ln>
            <a:noFill/>
          </a:ln>
        </p:spPr>
        <p:txBody>
          <a:bodyPr spcFirstLastPara="1" wrap="square" lIns="91425" tIns="45700" rIns="91425" bIns="45700" anchor="t" anchorCtr="0">
            <a:noAutofit/>
          </a:bodyPr>
          <a:lstStyle/>
          <a:p>
            <a:pPr marL="457200" indent="-406400" algn="just">
              <a:lnSpc>
                <a:spcPct val="90000"/>
              </a:lnSpc>
              <a:spcBef>
                <a:spcPts val="1000"/>
              </a:spcBef>
              <a:buClr>
                <a:srgbClr val="DE3075"/>
              </a:buClr>
              <a:buSzPts val="2800"/>
              <a:buFont typeface="Franklin Gothic"/>
              <a:buChar char="»"/>
            </a:pPr>
            <a:r>
              <a:rPr lang="es-ES_tradnl" sz="2400" dirty="0">
                <a:solidFill>
                  <a:srgbClr val="818990"/>
                </a:solidFill>
                <a:latin typeface="Calibri" panose="020F0502020204030204" pitchFamily="34" charset="0"/>
                <a:sym typeface="Franklin Gothic"/>
              </a:rPr>
              <a:t>Es relevante identificar lo que se debe realizar, considerando todas las actividades que implica el proyecto, desde la fase de elaboración hasta la fase de implementación y puesta en marcha</a:t>
            </a:r>
            <a:endParaRPr lang="es-CL" sz="2400" dirty="0">
              <a:solidFill>
                <a:srgbClr val="818990"/>
              </a:solidFill>
              <a:latin typeface="Calibri" panose="020F0502020204030204" pitchFamily="34" charset="0"/>
              <a:sym typeface="Franklin Gothic"/>
            </a:endParaRPr>
          </a:p>
        </p:txBody>
      </p:sp>
      <p:pic>
        <p:nvPicPr>
          <p:cNvPr id="5" name="Imagen 4">
            <a:extLst>
              <a:ext uri="{FF2B5EF4-FFF2-40B4-BE49-F238E27FC236}">
                <a16:creationId xmlns="" xmlns:a16="http://schemas.microsoft.com/office/drawing/2014/main" id="{C35FCF50-69CC-49FF-B7B0-FE690345E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7331" y="2957160"/>
            <a:ext cx="4922520" cy="2682240"/>
          </a:xfrm>
          <a:prstGeom prst="rect">
            <a:avLst/>
          </a:prstGeom>
        </p:spPr>
      </p:pic>
    </p:spTree>
    <p:extLst>
      <p:ext uri="{BB962C8B-B14F-4D97-AF65-F5344CB8AC3E}">
        <p14:creationId xmlns:p14="http://schemas.microsoft.com/office/powerpoint/2010/main" val="140198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510512"/>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400" b="1" dirty="0" smtClean="0">
                <a:solidFill>
                  <a:srgbClr val="DE3075"/>
                </a:solidFill>
                <a:effectLst>
                  <a:outerShdw blurRad="38100" dist="38100" dir="2700000" algn="tl">
                    <a:srgbClr val="000000">
                      <a:alpha val="43137"/>
                    </a:srgbClr>
                  </a:outerShdw>
                </a:effectLst>
                <a:latin typeface="Franklin Gothic"/>
                <a:ea typeface="Franklin Gothic"/>
                <a:cs typeface="Franklin Gothic"/>
                <a:sym typeface="Franklin Gothic"/>
              </a:rPr>
              <a:t>PRY3111 SECCIÓN</a:t>
            </a:r>
            <a:endParaRPr sz="5400" dirty="0">
              <a:solidFill>
                <a:srgbClr val="DE3075"/>
              </a:solidFill>
              <a:effectLst>
                <a:outerShdw blurRad="38100" dist="38100" dir="2700000" algn="tl">
                  <a:srgbClr val="000000">
                    <a:alpha val="43137"/>
                  </a:srgbClr>
                </a:outerShdw>
              </a:effectLst>
              <a:latin typeface="Franklin Gothic"/>
              <a:ea typeface="Franklin Gothic"/>
              <a:cs typeface="Franklin Gothic"/>
              <a:sym typeface="Franklin Gothic"/>
            </a:endParaRPr>
          </a:p>
        </p:txBody>
      </p:sp>
      <p:sp>
        <p:nvSpPr>
          <p:cNvPr id="219" name="Google Shape;219;p31"/>
          <p:cNvSpPr txBox="1"/>
          <p:nvPr/>
        </p:nvSpPr>
        <p:spPr>
          <a:xfrm>
            <a:off x="602900" y="3862775"/>
            <a:ext cx="7938200"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err="1">
                <a:solidFill>
                  <a:schemeClr val="bg1"/>
                </a:solidFill>
                <a:latin typeface="Franklin Gothic"/>
                <a:ea typeface="Franklin Gothic"/>
                <a:cs typeface="Franklin Gothic"/>
                <a:sym typeface="Franklin Gothic"/>
              </a:rPr>
              <a:t>Nombre</a:t>
            </a:r>
            <a:r>
              <a:rPr lang="en-US" sz="3600" dirty="0">
                <a:solidFill>
                  <a:schemeClr val="bg1"/>
                </a:solidFill>
                <a:latin typeface="Franklin Gothic"/>
                <a:ea typeface="Franklin Gothic"/>
                <a:cs typeface="Franklin Gothic"/>
                <a:sym typeface="Franklin Gothic"/>
              </a:rPr>
              <a:t> del </a:t>
            </a:r>
            <a:r>
              <a:rPr lang="en-US" sz="3600" dirty="0" err="1">
                <a:solidFill>
                  <a:schemeClr val="bg1"/>
                </a:solidFill>
                <a:latin typeface="Franklin Gothic"/>
                <a:ea typeface="Franklin Gothic"/>
                <a:cs typeface="Franklin Gothic"/>
                <a:sym typeface="Franklin Gothic"/>
              </a:rPr>
              <a:t>profesor</a:t>
            </a:r>
            <a:r>
              <a:rPr lang="en-US" sz="3600" dirty="0">
                <a:solidFill>
                  <a:schemeClr val="bg1"/>
                </a:solidFill>
                <a:latin typeface="Franklin Gothic"/>
                <a:ea typeface="Franklin Gothic"/>
                <a:cs typeface="Franklin Gothic"/>
                <a:sym typeface="Franklin Gothic"/>
              </a:rPr>
              <a:t> de la </a:t>
            </a:r>
            <a:r>
              <a:rPr lang="en-US" sz="3600" dirty="0" err="1" smtClean="0">
                <a:solidFill>
                  <a:schemeClr val="bg1"/>
                </a:solidFill>
                <a:latin typeface="Franklin Gothic"/>
                <a:ea typeface="Franklin Gothic"/>
                <a:cs typeface="Franklin Gothic"/>
                <a:sym typeface="Franklin Gothic"/>
              </a:rPr>
              <a:t>seccion</a:t>
            </a:r>
            <a:endParaRPr sz="3600" dirty="0">
              <a:solidFill>
                <a:schemeClr val="bg1"/>
              </a:solidFill>
              <a:latin typeface="Franklin Gothic"/>
              <a:ea typeface="Franklin Gothic"/>
              <a:cs typeface="Franklin Gothic"/>
              <a:sym typeface="Franklin Gothic"/>
            </a:endParaRPr>
          </a:p>
        </p:txBody>
      </p:sp>
      <p:sp>
        <p:nvSpPr>
          <p:cNvPr id="220" name="Google Shape;220;p31"/>
          <p:cNvSpPr txBox="1"/>
          <p:nvPr/>
        </p:nvSpPr>
        <p:spPr>
          <a:xfrm>
            <a:off x="602899" y="4420425"/>
            <a:ext cx="7938199" cy="6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solidFill>
                  <a:schemeClr val="bg1"/>
                </a:solidFill>
                <a:latin typeface="Franklin Gothic"/>
                <a:ea typeface="Franklin Gothic"/>
                <a:cs typeface="Franklin Gothic"/>
                <a:sym typeface="Franklin Gothic"/>
              </a:rPr>
              <a:t>correo@profesor.duoc.cl</a:t>
            </a:r>
            <a:endParaRPr sz="3000" dirty="0">
              <a:solidFill>
                <a:schemeClr val="bg1"/>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 xmlns:a16="http://schemas.microsoft.com/office/drawing/2014/main"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Para lograr planificar de forma clásica, se debe realizar un </a:t>
            </a:r>
            <a:r>
              <a:rPr lang="es-ES_tradnl" dirty="0"/>
              <a:t> </a:t>
            </a:r>
            <a:r>
              <a:rPr lang="es-CL" b="1" dirty="0"/>
              <a:t>levantamiento</a:t>
            </a:r>
            <a:r>
              <a:rPr lang="es-CL" dirty="0"/>
              <a:t>, de la mejor manera posible, de todas las </a:t>
            </a:r>
            <a:r>
              <a:rPr lang="es-CL" b="1" dirty="0"/>
              <a:t>tareas involucradas en el desarrollo</a:t>
            </a:r>
            <a:r>
              <a:rPr lang="es-CL" dirty="0"/>
              <a:t> del producto, ya que la planificación se realiza al inicio en función de las tareas definidas para todo el proceso de desarrollo y luego van efectuando ajustes a dicha planificación inicial.</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Planificando tradicional</a:t>
            </a:r>
          </a:p>
        </p:txBody>
      </p:sp>
      <p:pic>
        <p:nvPicPr>
          <p:cNvPr id="5" name="Imagen 4">
            <a:extLst>
              <a:ext uri="{FF2B5EF4-FFF2-40B4-BE49-F238E27FC236}">
                <a16:creationId xmlns="" xmlns:a16="http://schemas.microsoft.com/office/drawing/2014/main" id="{E25B3374-C787-4F9B-88BB-9163DAA13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549" y="3760838"/>
            <a:ext cx="3097162" cy="3097162"/>
          </a:xfrm>
          <a:prstGeom prst="rect">
            <a:avLst/>
          </a:prstGeom>
        </p:spPr>
      </p:pic>
    </p:spTree>
    <p:extLst>
      <p:ext uri="{BB962C8B-B14F-4D97-AF65-F5344CB8AC3E}">
        <p14:creationId xmlns:p14="http://schemas.microsoft.com/office/powerpoint/2010/main" val="245521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Las </a:t>
            </a:r>
            <a:r>
              <a:rPr lang="es-CL" b="1" dirty="0"/>
              <a:t>tareas</a:t>
            </a:r>
            <a:r>
              <a:rPr lang="es-CL" dirty="0"/>
              <a:t> reflejarán todo el esfuerzo que hay que realizar para lograr el producto de software, desde las reuniones iniciales hasta la entrega y puesta en marcha.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es la Planificación?</a:t>
            </a:r>
          </a:p>
        </p:txBody>
      </p:sp>
      <p:pic>
        <p:nvPicPr>
          <p:cNvPr id="5" name="Imagen 4">
            <a:extLst>
              <a:ext uri="{FF2B5EF4-FFF2-40B4-BE49-F238E27FC236}">
                <a16:creationId xmlns="" xmlns:a16="http://schemas.microsoft.com/office/drawing/2014/main" id="{22770D61-975C-4845-842B-27B5C67C0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25" y="2505075"/>
            <a:ext cx="5238750" cy="4352925"/>
          </a:xfrm>
          <a:prstGeom prst="rect">
            <a:avLst/>
          </a:prstGeom>
        </p:spPr>
      </p:pic>
    </p:spTree>
    <p:extLst>
      <p:ext uri="{BB962C8B-B14F-4D97-AF65-F5344CB8AC3E}">
        <p14:creationId xmlns:p14="http://schemas.microsoft.com/office/powerpoint/2010/main" val="288192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Una </a:t>
            </a:r>
            <a:r>
              <a:rPr lang="es-ES_tradnl" b="1" dirty="0"/>
              <a:t>técnica</a:t>
            </a:r>
            <a:r>
              <a:rPr lang="es-ES_tradnl" dirty="0"/>
              <a:t> muy utilizada en planificación es la </a:t>
            </a:r>
            <a:r>
              <a:rPr lang="es-ES_tradnl" b="1" dirty="0"/>
              <a:t>descomposición de tareas</a:t>
            </a:r>
            <a:r>
              <a:rPr lang="es-ES_tradnl" dirty="0"/>
              <a:t>, a través de la </a:t>
            </a:r>
            <a:r>
              <a:rPr lang="es-ES_tradnl" b="1" dirty="0"/>
              <a:t>Estructura de Descomposición del Trabajo (EDT)</a:t>
            </a:r>
            <a:r>
              <a:rPr lang="es-ES_tradnl" dirty="0"/>
              <a:t>, para luego utilizar una herramienta denominada </a:t>
            </a:r>
            <a:r>
              <a:rPr lang="es-ES_tradnl" b="1" dirty="0"/>
              <a:t>cronograma de Gantt o carta Gantt</a:t>
            </a:r>
            <a:r>
              <a:rPr lang="es-ES_tradnl" dirty="0"/>
              <a:t>, en ella se plasman las tareas definidas por la EDT para y posteriormente </a:t>
            </a:r>
            <a:r>
              <a:rPr lang="es-ES_tradnl" b="1" dirty="0"/>
              <a:t>asignar los recursos y plazos</a:t>
            </a:r>
            <a:r>
              <a:rPr lang="es-ES_tradnl" dirty="0"/>
              <a:t> a dichas tareas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El esfuerzo a través de las tareas</a:t>
            </a:r>
          </a:p>
        </p:txBody>
      </p:sp>
      <p:pic>
        <p:nvPicPr>
          <p:cNvPr id="2" name="Imagen 1">
            <a:extLst>
              <a:ext uri="{FF2B5EF4-FFF2-40B4-BE49-F238E27FC236}">
                <a16:creationId xmlns="" xmlns:a16="http://schemas.microsoft.com/office/drawing/2014/main" id="{6D8DC93D-58E7-4AA9-93EC-486C0B8660AC}"/>
              </a:ext>
            </a:extLst>
          </p:cNvPr>
          <p:cNvPicPr>
            <a:picLocks noChangeAspect="1"/>
          </p:cNvPicPr>
          <p:nvPr/>
        </p:nvPicPr>
        <p:blipFill>
          <a:blip r:embed="rId2"/>
          <a:stretch>
            <a:fillRect/>
          </a:stretch>
        </p:blipFill>
        <p:spPr>
          <a:xfrm>
            <a:off x="2326105" y="3787500"/>
            <a:ext cx="4000500" cy="2619375"/>
          </a:xfrm>
          <a:prstGeom prst="rect">
            <a:avLst/>
          </a:prstGeom>
        </p:spPr>
      </p:pic>
    </p:spTree>
    <p:extLst>
      <p:ext uri="{BB962C8B-B14F-4D97-AF65-F5344CB8AC3E}">
        <p14:creationId xmlns:p14="http://schemas.microsoft.com/office/powerpoint/2010/main" val="364357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B88280C7-923C-481F-AF23-CFD36FA3F419}"/>
              </a:ext>
            </a:extLst>
          </p:cNvPr>
          <p:cNvSpPr>
            <a:spLocks noGrp="1"/>
          </p:cNvSpPr>
          <p:nvPr>
            <p:ph type="body" idx="1"/>
          </p:nvPr>
        </p:nvSpPr>
        <p:spPr/>
        <p:txBody>
          <a:bodyPr/>
          <a:lstStyle/>
          <a:p>
            <a:endParaRPr lang="es-CL"/>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Ejemplo de una EDT o WBS</a:t>
            </a:r>
          </a:p>
        </p:txBody>
      </p:sp>
      <p:pic>
        <p:nvPicPr>
          <p:cNvPr id="5" name="Imagen 4">
            <a:extLst>
              <a:ext uri="{FF2B5EF4-FFF2-40B4-BE49-F238E27FC236}">
                <a16:creationId xmlns="" xmlns:a16="http://schemas.microsoft.com/office/drawing/2014/main" id="{5B1DB3CC-01E6-441F-9826-7495E33D6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348" y="1134379"/>
            <a:ext cx="6325304" cy="5694911"/>
          </a:xfrm>
          <a:prstGeom prst="rect">
            <a:avLst/>
          </a:prstGeom>
        </p:spPr>
      </p:pic>
    </p:spTree>
    <p:extLst>
      <p:ext uri="{BB962C8B-B14F-4D97-AF65-F5344CB8AC3E}">
        <p14:creationId xmlns:p14="http://schemas.microsoft.com/office/powerpoint/2010/main" val="325301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La </a:t>
            </a:r>
            <a:r>
              <a:rPr lang="es-ES_tradnl" b="1" dirty="0"/>
              <a:t>EDT </a:t>
            </a:r>
            <a:r>
              <a:rPr lang="es-ES_tradnl" dirty="0"/>
              <a:t>posee </a:t>
            </a:r>
            <a:r>
              <a:rPr lang="es-ES_tradnl" b="1" dirty="0"/>
              <a:t>niveles de descomposición</a:t>
            </a:r>
            <a:r>
              <a:rPr lang="es-ES_tradnl" dirty="0"/>
              <a:t> de tareas, siendo los </a:t>
            </a:r>
            <a:r>
              <a:rPr lang="es-ES_tradnl" b="1" dirty="0"/>
              <a:t>primeros niveles </a:t>
            </a:r>
            <a:r>
              <a:rPr lang="es-ES_tradnl" dirty="0"/>
              <a:t>los orientados a </a:t>
            </a:r>
            <a:r>
              <a:rPr lang="es-ES_tradnl" b="1" dirty="0"/>
              <a:t>fases del proyecto de software</a:t>
            </a:r>
            <a:r>
              <a:rPr lang="es-ES_tradnl" dirty="0"/>
              <a:t>, los niveles inferiores indicarán paquetes o grupos de tareas y los niveles más bajos corresponden a la definición de tareas las cuales tendrán asignados tiempos de ejecución y generarán posibles entregables.</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La EDT nos muestra el alcance</a:t>
            </a:r>
          </a:p>
        </p:txBody>
      </p:sp>
      <p:pic>
        <p:nvPicPr>
          <p:cNvPr id="5" name="Imagen 4">
            <a:extLst>
              <a:ext uri="{FF2B5EF4-FFF2-40B4-BE49-F238E27FC236}">
                <a16:creationId xmlns="" xmlns:a16="http://schemas.microsoft.com/office/drawing/2014/main" id="{82EE6B69-BFC5-4F0A-A663-F1479C6FC5CD}"/>
              </a:ext>
            </a:extLst>
          </p:cNvPr>
          <p:cNvPicPr>
            <a:picLocks noChangeAspect="1"/>
          </p:cNvPicPr>
          <p:nvPr/>
        </p:nvPicPr>
        <p:blipFill rotWithShape="1">
          <a:blip r:embed="rId2">
            <a:extLst>
              <a:ext uri="{28A0092B-C50C-407E-A947-70E740481C1C}">
                <a14:useLocalDpi xmlns:a14="http://schemas.microsoft.com/office/drawing/2010/main" val="0"/>
              </a:ext>
            </a:extLst>
          </a:blip>
          <a:srcRect t="9295" b="40579"/>
          <a:stretch/>
        </p:blipFill>
        <p:spPr>
          <a:xfrm>
            <a:off x="2256824" y="3964548"/>
            <a:ext cx="5973811" cy="2209516"/>
          </a:xfrm>
          <a:prstGeom prst="rect">
            <a:avLst/>
          </a:prstGeom>
        </p:spPr>
      </p:pic>
    </p:spTree>
    <p:extLst>
      <p:ext uri="{BB962C8B-B14F-4D97-AF65-F5344CB8AC3E}">
        <p14:creationId xmlns:p14="http://schemas.microsoft.com/office/powerpoint/2010/main" val="333436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26E56689-0FEB-44C3-BCDA-37289EA10D3B}"/>
              </a:ext>
            </a:extLst>
          </p:cNvPr>
          <p:cNvSpPr>
            <a:spLocks noGrp="1"/>
          </p:cNvSpPr>
          <p:nvPr>
            <p:ph type="body" idx="1"/>
          </p:nvPr>
        </p:nvSpPr>
        <p:spPr/>
        <p:txBody>
          <a:bodyPr/>
          <a:lstStyle/>
          <a:p>
            <a:endParaRPr lang="es-CL"/>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La EDT y sus niveles</a:t>
            </a:r>
          </a:p>
        </p:txBody>
      </p:sp>
      <p:pic>
        <p:nvPicPr>
          <p:cNvPr id="5" name="Imagen 4">
            <a:extLst>
              <a:ext uri="{FF2B5EF4-FFF2-40B4-BE49-F238E27FC236}">
                <a16:creationId xmlns="" xmlns:a16="http://schemas.microsoft.com/office/drawing/2014/main" id="{37F624F2-B275-4186-ACE3-276EF6CF0A90}"/>
              </a:ext>
            </a:extLst>
          </p:cNvPr>
          <p:cNvPicPr>
            <a:picLocks noChangeAspect="1"/>
          </p:cNvPicPr>
          <p:nvPr/>
        </p:nvPicPr>
        <p:blipFill rotWithShape="1">
          <a:blip r:embed="rId2">
            <a:extLst>
              <a:ext uri="{28A0092B-C50C-407E-A947-70E740481C1C}">
                <a14:useLocalDpi xmlns:a14="http://schemas.microsoft.com/office/drawing/2010/main" val="0"/>
              </a:ext>
            </a:extLst>
          </a:blip>
          <a:srcRect t="9295"/>
          <a:stretch/>
        </p:blipFill>
        <p:spPr>
          <a:xfrm>
            <a:off x="673614" y="1298562"/>
            <a:ext cx="7557022" cy="5057838"/>
          </a:xfrm>
          <a:prstGeom prst="rect">
            <a:avLst/>
          </a:prstGeom>
        </p:spPr>
      </p:pic>
    </p:spTree>
    <p:extLst>
      <p:ext uri="{BB962C8B-B14F-4D97-AF65-F5344CB8AC3E}">
        <p14:creationId xmlns:p14="http://schemas.microsoft.com/office/powerpoint/2010/main" val="2624783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a:t>
            </a:r>
            <a:r>
              <a:rPr lang="es-ES_tradnl" b="1" dirty="0"/>
              <a:t>proyectos de software </a:t>
            </a:r>
            <a:r>
              <a:rPr lang="es-ES_tradnl" dirty="0"/>
              <a:t>los niveles superiores consideran las </a:t>
            </a:r>
            <a:r>
              <a:rPr lang="es-ES_tradnl" b="1" dirty="0"/>
              <a:t>fases </a:t>
            </a:r>
            <a:r>
              <a:rPr lang="es-ES_tradnl" dirty="0"/>
              <a:t>de </a:t>
            </a:r>
            <a:r>
              <a:rPr lang="es-ES_tradnl" b="1" dirty="0"/>
              <a:t>Análisis, Planificación, Diseño, Construcción, Pruebas, Implementación y Cierre</a:t>
            </a:r>
            <a:r>
              <a:rPr lang="es-ES_tradnl" dirty="0"/>
              <a:t>, como material complementario encontrarás planillas de EDT de referencia.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EDT en Proyecto de Software</a:t>
            </a:r>
          </a:p>
        </p:txBody>
      </p:sp>
      <p:pic>
        <p:nvPicPr>
          <p:cNvPr id="5" name="Imagen 4">
            <a:extLst>
              <a:ext uri="{FF2B5EF4-FFF2-40B4-BE49-F238E27FC236}">
                <a16:creationId xmlns="" xmlns:a16="http://schemas.microsoft.com/office/drawing/2014/main" id="{B5E72C13-D7B6-45D1-8E0C-A8938DDAD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91" y="3212804"/>
            <a:ext cx="7669617" cy="3143596"/>
          </a:xfrm>
          <a:prstGeom prst="rect">
            <a:avLst/>
          </a:prstGeom>
        </p:spPr>
      </p:pic>
    </p:spTree>
    <p:extLst>
      <p:ext uri="{BB962C8B-B14F-4D97-AF65-F5344CB8AC3E}">
        <p14:creationId xmlns:p14="http://schemas.microsoft.com/office/powerpoint/2010/main" val="3772312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218600"/>
            <a:ext cx="4147399" cy="5137800"/>
          </a:xfrm>
        </p:spPr>
        <p:txBody>
          <a:bodyPr/>
          <a:lstStyle/>
          <a:p>
            <a:pPr algn="just"/>
            <a:r>
              <a:rPr lang="es-ES_tradnl" dirty="0"/>
              <a:t>Al </a:t>
            </a:r>
            <a:r>
              <a:rPr lang="es-ES_tradnl" b="1" dirty="0"/>
              <a:t>inicio del proyecto</a:t>
            </a:r>
            <a:r>
              <a:rPr lang="es-ES_tradnl" dirty="0"/>
              <a:t>, se tendrán las </a:t>
            </a:r>
            <a:r>
              <a:rPr lang="es-ES_tradnl" b="1" dirty="0"/>
              <a:t>tareas planificadas </a:t>
            </a:r>
            <a:r>
              <a:rPr lang="es-ES_tradnl" dirty="0"/>
              <a:t>y se puede construir la carta Gantt, definiendo las </a:t>
            </a:r>
            <a:r>
              <a:rPr lang="es-ES_tradnl" b="1" dirty="0"/>
              <a:t>tareas, sus plazos y recursos</a:t>
            </a:r>
            <a:r>
              <a:rPr lang="es-ES_tradnl" dirty="0"/>
              <a:t>, junto con fijar la </a:t>
            </a:r>
            <a:r>
              <a:rPr lang="es-ES_tradnl" b="1" dirty="0"/>
              <a:t>línea base del proyecto</a:t>
            </a:r>
            <a:r>
              <a:rPr lang="es-ES_tradnl" dirty="0"/>
              <a:t>, desde ese momento, y de acuerdo con el comportamiento del proyecto en el tiempo, pueden suceder situaciones que implicarán </a:t>
            </a:r>
            <a:r>
              <a:rPr lang="es-ES_tradnl" b="1" dirty="0"/>
              <a:t>modificar las fechas de las tareas reflejando la situación actual</a:t>
            </a:r>
            <a:r>
              <a:rPr lang="es-ES_tradnl" dirty="0"/>
              <a:t>.</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Ordenando las tareas</a:t>
            </a:r>
          </a:p>
        </p:txBody>
      </p:sp>
      <p:pic>
        <p:nvPicPr>
          <p:cNvPr id="5" name="Imagen 4">
            <a:extLst>
              <a:ext uri="{FF2B5EF4-FFF2-40B4-BE49-F238E27FC236}">
                <a16:creationId xmlns="" xmlns:a16="http://schemas.microsoft.com/office/drawing/2014/main" id="{FD8796AE-4EE6-4F80-84FD-6BEFBEA73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452" y="1662568"/>
            <a:ext cx="4147400" cy="3646852"/>
          </a:xfrm>
          <a:prstGeom prst="rect">
            <a:avLst/>
          </a:prstGeom>
        </p:spPr>
      </p:pic>
    </p:spTree>
    <p:extLst>
      <p:ext uri="{BB962C8B-B14F-4D97-AF65-F5344CB8AC3E}">
        <p14:creationId xmlns:p14="http://schemas.microsoft.com/office/powerpoint/2010/main" val="2591571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Las </a:t>
            </a:r>
            <a:r>
              <a:rPr lang="es-ES_tradnl" b="1" dirty="0"/>
              <a:t>tareas secuenciales</a:t>
            </a:r>
            <a:r>
              <a:rPr lang="es-ES_tradnl" dirty="0"/>
              <a:t> dependen una de otra y las </a:t>
            </a:r>
            <a:r>
              <a:rPr lang="es-ES_tradnl" b="1" dirty="0"/>
              <a:t>tareas paralelas </a:t>
            </a:r>
            <a:r>
              <a:rPr lang="es-ES_tradnl" dirty="0"/>
              <a:t>se pueden realizar al mismo tiempo, al cambiar una fecha las tareas secuenciales se desplazan y se ajusta la carta Gantt.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Generando el cronograma</a:t>
            </a:r>
          </a:p>
        </p:txBody>
      </p:sp>
      <p:pic>
        <p:nvPicPr>
          <p:cNvPr id="5" name="Imagen 4">
            <a:extLst>
              <a:ext uri="{FF2B5EF4-FFF2-40B4-BE49-F238E27FC236}">
                <a16:creationId xmlns="" xmlns:a16="http://schemas.microsoft.com/office/drawing/2014/main" id="{A5CE0C26-E198-4545-9320-8404E1F9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72" y="3429000"/>
            <a:ext cx="8436078" cy="1503156"/>
          </a:xfrm>
          <a:prstGeom prst="rect">
            <a:avLst/>
          </a:prstGeom>
        </p:spPr>
      </p:pic>
    </p:spTree>
    <p:extLst>
      <p:ext uri="{BB962C8B-B14F-4D97-AF65-F5344CB8AC3E}">
        <p14:creationId xmlns:p14="http://schemas.microsoft.com/office/powerpoint/2010/main" val="1100444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00025" y="1509787"/>
            <a:ext cx="4219074" cy="5137800"/>
          </a:xfrm>
        </p:spPr>
        <p:txBody>
          <a:bodyPr/>
          <a:lstStyle/>
          <a:p>
            <a:pPr algn="just"/>
            <a:r>
              <a:rPr lang="es-ES_tradnl" dirty="0"/>
              <a:t>Por otra parte, se deberá además </a:t>
            </a:r>
            <a:r>
              <a:rPr lang="es-ES_tradnl" b="1" dirty="0"/>
              <a:t>registrar el cumplimiento de las tareas</a:t>
            </a:r>
            <a:r>
              <a:rPr lang="es-ES_tradnl" dirty="0"/>
              <a:t>, la información de fechas y cumplimientos quedará reflejada como </a:t>
            </a:r>
            <a:r>
              <a:rPr lang="es-ES_tradnl" b="1" dirty="0"/>
              <a:t>información real ejecutada </a:t>
            </a:r>
            <a:r>
              <a:rPr lang="es-ES_tradnl" dirty="0"/>
              <a:t>y se podrá  </a:t>
            </a:r>
            <a:r>
              <a:rPr lang="es-ES_tradnl" b="1" dirty="0"/>
              <a:t>comparar con la línea base inicial</a:t>
            </a:r>
            <a:r>
              <a:rPr lang="es-ES_tradnl" dirty="0"/>
              <a:t>, logrando visualizar la </a:t>
            </a:r>
            <a:r>
              <a:rPr lang="es-ES_tradnl" b="1" dirty="0"/>
              <a:t>brecha entre lo planificado y lo ejecutado.</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Cumplimiento a través de la Gantt</a:t>
            </a:r>
          </a:p>
        </p:txBody>
      </p:sp>
      <p:pic>
        <p:nvPicPr>
          <p:cNvPr id="5" name="Imagen 4">
            <a:extLst>
              <a:ext uri="{FF2B5EF4-FFF2-40B4-BE49-F238E27FC236}">
                <a16:creationId xmlns="" xmlns:a16="http://schemas.microsoft.com/office/drawing/2014/main" id="{D82B61FA-B476-4326-94F9-442FD7CFB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534200"/>
            <a:ext cx="4122821" cy="4369697"/>
          </a:xfrm>
          <a:prstGeom prst="rect">
            <a:avLst/>
          </a:prstGeom>
        </p:spPr>
      </p:pic>
    </p:spTree>
    <p:extLst>
      <p:ext uri="{BB962C8B-B14F-4D97-AF65-F5344CB8AC3E}">
        <p14:creationId xmlns:p14="http://schemas.microsoft.com/office/powerpoint/2010/main" val="35444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49"/>
            <a:ext cx="5995800" cy="2459429"/>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PLANIFICANDO NUESTRO SOFTWARE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La gestión de los factores de </a:t>
            </a:r>
            <a:r>
              <a:rPr lang="es-ES_tradnl" b="1" dirty="0"/>
              <a:t>alcance, tiempo y costo </a:t>
            </a:r>
            <a:r>
              <a:rPr lang="es-ES_tradnl" dirty="0"/>
              <a:t>se denomina, en el mundo de los proyectos, como el </a:t>
            </a:r>
            <a:r>
              <a:rPr lang="es-ES_tradnl" b="1" dirty="0"/>
              <a:t>“triángulo de hierro”,</a:t>
            </a:r>
            <a:r>
              <a:rPr lang="es-ES_tradnl" dirty="0"/>
              <a:t> donde al cambiar una variable se deben adaptar las otras, si se modifica una variable sin adaptar las otras, se estaría de alguna forma </a:t>
            </a:r>
            <a:r>
              <a:rPr lang="es-ES_tradnl" b="1" dirty="0"/>
              <a:t>perjudicando la calidad del producto final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El arte de gestionar</a:t>
            </a:r>
          </a:p>
        </p:txBody>
      </p:sp>
      <p:pic>
        <p:nvPicPr>
          <p:cNvPr id="5" name="Imagen 4">
            <a:extLst>
              <a:ext uri="{FF2B5EF4-FFF2-40B4-BE49-F238E27FC236}">
                <a16:creationId xmlns="" xmlns:a16="http://schemas.microsoft.com/office/drawing/2014/main" id="{EB757D6B-D56D-47C9-8C9A-F37286C1E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134" y="3787500"/>
            <a:ext cx="2952750" cy="2524125"/>
          </a:xfrm>
          <a:prstGeom prst="rect">
            <a:avLst/>
          </a:prstGeom>
        </p:spPr>
      </p:pic>
    </p:spTree>
    <p:extLst>
      <p:ext uri="{BB962C8B-B14F-4D97-AF65-F5344CB8AC3E}">
        <p14:creationId xmlns:p14="http://schemas.microsoft.com/office/powerpoint/2010/main" val="2623922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Por ejemplo, si se desea construir un </a:t>
            </a:r>
            <a:r>
              <a:rPr lang="es-ES_tradnl" b="1" dirty="0"/>
              <a:t>determinado alcance de producto</a:t>
            </a:r>
            <a:r>
              <a:rPr lang="es-ES_tradnl" dirty="0"/>
              <a:t>, en un </a:t>
            </a:r>
            <a:r>
              <a:rPr lang="es-ES_tradnl" b="1" dirty="0"/>
              <a:t>determinado tiempo</a:t>
            </a:r>
            <a:r>
              <a:rPr lang="es-ES_tradnl" dirty="0"/>
              <a:t>, pero se pide reducir el costo de los recursos, sin cambiar el alcance y el tiempo, es decir, se pide reducir una variable y mantener fija las otras, será necesario rebajar costos</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Esto no es magia</a:t>
            </a:r>
          </a:p>
        </p:txBody>
      </p:sp>
      <p:pic>
        <p:nvPicPr>
          <p:cNvPr id="5" name="Imagen 4">
            <a:extLst>
              <a:ext uri="{FF2B5EF4-FFF2-40B4-BE49-F238E27FC236}">
                <a16:creationId xmlns="" xmlns:a16="http://schemas.microsoft.com/office/drawing/2014/main" id="{0D002D71-0C49-40D9-AFBA-DE70564D5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787" y="3644150"/>
            <a:ext cx="3400425" cy="2905125"/>
          </a:xfrm>
          <a:prstGeom prst="rect">
            <a:avLst/>
          </a:prstGeom>
        </p:spPr>
      </p:pic>
    </p:spTree>
    <p:extLst>
      <p:ext uri="{BB962C8B-B14F-4D97-AF65-F5344CB8AC3E}">
        <p14:creationId xmlns:p14="http://schemas.microsoft.com/office/powerpoint/2010/main" val="554555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Abaratar costos implicará </a:t>
            </a:r>
            <a:r>
              <a:rPr lang="es-ES_tradnl" b="1" dirty="0"/>
              <a:t>sacrificar otros aspectos</a:t>
            </a:r>
            <a:r>
              <a:rPr lang="es-ES_tradnl" dirty="0"/>
              <a:t>, lo que </a:t>
            </a:r>
            <a:r>
              <a:rPr lang="es-ES_tradnl" b="1" dirty="0"/>
              <a:t>impactará en la calidad</a:t>
            </a:r>
            <a:r>
              <a:rPr lang="es-ES_tradnl" dirty="0"/>
              <a:t>, por ejemplo, reducir personal, contratar personal menos competente, bajar los niveles de control, menor revisión de calidad de los componentes, es decir, bajar costos para construir lo mismo afectará la calidad.</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opciones tenemos?</a:t>
            </a:r>
          </a:p>
        </p:txBody>
      </p:sp>
      <p:pic>
        <p:nvPicPr>
          <p:cNvPr id="5" name="Imagen 4">
            <a:extLst>
              <a:ext uri="{FF2B5EF4-FFF2-40B4-BE49-F238E27FC236}">
                <a16:creationId xmlns="" xmlns:a16="http://schemas.microsoft.com/office/drawing/2014/main" id="{C5BFB12A-00C7-411C-A530-5673121C0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0" y="3525786"/>
            <a:ext cx="4362450" cy="2628900"/>
          </a:xfrm>
          <a:prstGeom prst="rect">
            <a:avLst/>
          </a:prstGeom>
        </p:spPr>
      </p:pic>
      <p:pic>
        <p:nvPicPr>
          <p:cNvPr id="6" name="Imagen 5">
            <a:extLst>
              <a:ext uri="{FF2B5EF4-FFF2-40B4-BE49-F238E27FC236}">
                <a16:creationId xmlns="" xmlns:a16="http://schemas.microsoft.com/office/drawing/2014/main" id="{C77D3DB2-17F7-4AAD-84C0-2B7836D2A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400" y="3235005"/>
            <a:ext cx="4057136" cy="3025263"/>
          </a:xfrm>
          <a:prstGeom prst="rect">
            <a:avLst/>
          </a:prstGeom>
        </p:spPr>
      </p:pic>
    </p:spTree>
    <p:extLst>
      <p:ext uri="{BB962C8B-B14F-4D97-AF65-F5344CB8AC3E}">
        <p14:creationId xmlns:p14="http://schemas.microsoft.com/office/powerpoint/2010/main" val="222238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este caso se debe negociar e indicar que, si hay que reducir el costo y mantener la calidad, construyendo en el tiempo establecido, </a:t>
            </a:r>
            <a:r>
              <a:rPr lang="es-ES_tradnl" b="1" dirty="0"/>
              <a:t>debería construir menos producto</a:t>
            </a:r>
            <a:r>
              <a:rPr lang="es-ES_tradnl" dirty="0"/>
              <a:t> (</a:t>
            </a:r>
            <a:r>
              <a:rPr lang="es-ES_tradnl" b="1" dirty="0"/>
              <a:t>reducir alcance</a:t>
            </a:r>
            <a:r>
              <a:rPr lang="es-ES_tradnl" dirty="0"/>
              <a:t>), ya que los recursos son menores y </a:t>
            </a:r>
            <a:r>
              <a:rPr lang="es-ES_tradnl" b="1" dirty="0"/>
              <a:t>no queremos sacrificar la calidad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Generando un plan de común acuerdo.</a:t>
            </a:r>
          </a:p>
        </p:txBody>
      </p:sp>
      <p:pic>
        <p:nvPicPr>
          <p:cNvPr id="5" name="Imagen 4">
            <a:extLst>
              <a:ext uri="{FF2B5EF4-FFF2-40B4-BE49-F238E27FC236}">
                <a16:creationId xmlns="" xmlns:a16="http://schemas.microsoft.com/office/drawing/2014/main" id="{5D918E63-59D2-4234-AF28-281A4B244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024" y="3176337"/>
            <a:ext cx="3032142" cy="3051093"/>
          </a:xfrm>
          <a:prstGeom prst="rect">
            <a:avLst/>
          </a:prstGeom>
        </p:spPr>
      </p:pic>
    </p:spTree>
    <p:extLst>
      <p:ext uri="{BB962C8B-B14F-4D97-AF65-F5344CB8AC3E}">
        <p14:creationId xmlns:p14="http://schemas.microsoft.com/office/powerpoint/2010/main" val="431167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Para la creación y administración de cartas Gantt existen diversas </a:t>
            </a:r>
            <a:r>
              <a:rPr lang="es-ES_tradnl" b="1" dirty="0"/>
              <a:t>herramientas de software, </a:t>
            </a:r>
            <a:r>
              <a:rPr lang="es-ES_tradnl" dirty="0"/>
              <a:t>algunas </a:t>
            </a:r>
            <a:r>
              <a:rPr lang="es-ES_tradnl" b="1" dirty="0"/>
              <a:t>gratuitas y otras pagadas</a:t>
            </a:r>
            <a:r>
              <a:rPr lang="es-ES_tradnl" dirty="0"/>
              <a:t>, tales como Microsoft Project de que es de pago y muy utilizada o aplicaciones gratuitas como </a:t>
            </a:r>
            <a:r>
              <a:rPr lang="es-ES_tradnl" b="1" dirty="0" err="1"/>
              <a:t>Openproject</a:t>
            </a:r>
            <a:r>
              <a:rPr lang="es-ES_tradnl" dirty="0"/>
              <a:t>.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Métodos, técnicas y herramientas.</a:t>
            </a:r>
          </a:p>
        </p:txBody>
      </p:sp>
      <p:pic>
        <p:nvPicPr>
          <p:cNvPr id="5" name="Imagen 4">
            <a:extLst>
              <a:ext uri="{FF2B5EF4-FFF2-40B4-BE49-F238E27FC236}">
                <a16:creationId xmlns="" xmlns:a16="http://schemas.microsoft.com/office/drawing/2014/main" id="{E12AEF20-F812-4A50-A5F3-58F12410D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533" y="2927399"/>
            <a:ext cx="5828933" cy="3429001"/>
          </a:xfrm>
          <a:prstGeom prst="rect">
            <a:avLst/>
          </a:prstGeom>
        </p:spPr>
      </p:pic>
    </p:spTree>
    <p:extLst>
      <p:ext uri="{BB962C8B-B14F-4D97-AF65-F5344CB8AC3E}">
        <p14:creationId xmlns:p14="http://schemas.microsoft.com/office/powerpoint/2010/main" val="4134673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Normalmente , la planificación del proyecto se deja expresada en un documento de plan de proyecto, el cual resume los objetivos del software y la forma de enfrentar diferentes aspectos, tales como, tiempos, equipos, cronogramas y otros aspectos relevantes.</a:t>
            </a:r>
          </a:p>
          <a:p>
            <a:pPr algn="just"/>
            <a:r>
              <a:rPr lang="es-ES_tradnl" dirty="0"/>
              <a:t>De esta documento director se desprenden planificación específicas para cada área del proceso de desarrollo del software, tales como: plan de pruebas, plan de implementación, plan de gestión de configuración y otros.</a:t>
            </a:r>
            <a:endParaRPr lang="es-CL" dirty="0"/>
          </a:p>
          <a:p>
            <a:pPr lvl="4" algn="just"/>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es la Planificación?</a:t>
            </a:r>
          </a:p>
        </p:txBody>
      </p:sp>
      <p:pic>
        <p:nvPicPr>
          <p:cNvPr id="2050" name="Picture 2" descr="https://www.uci.ac.cr/wp-content/uploads/2017/03/ffee2447b152494b43d9816faaea83c8_XL.jpg">
            <a:extLst>
              <a:ext uri="{FF2B5EF4-FFF2-40B4-BE49-F238E27FC236}">
                <a16:creationId xmlns="" xmlns:a16="http://schemas.microsoft.com/office/drawing/2014/main" id="{B3C89A4F-04C1-4D15-A9E5-06877C191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689892"/>
            <a:ext cx="3125834" cy="195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57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548035E2-9379-2346-A89D-675F58CEB28A}"/>
              </a:ext>
            </a:extLst>
          </p:cNvPr>
          <p:cNvSpPr>
            <a:spLocks noGrp="1"/>
          </p:cNvSpPr>
          <p:nvPr>
            <p:ph type="title"/>
          </p:nvPr>
        </p:nvSpPr>
        <p:spPr/>
        <p:txBody>
          <a:bodyPr/>
          <a:lstStyle/>
          <a:p>
            <a:r>
              <a:rPr lang="es-ES_tradnl" dirty="0"/>
              <a:t>Planificando </a:t>
            </a:r>
            <a:br>
              <a:rPr lang="es-ES_tradnl" dirty="0"/>
            </a:br>
            <a:r>
              <a:rPr lang="es-ES_tradnl" dirty="0"/>
              <a:t>en Agilidad</a:t>
            </a:r>
          </a:p>
        </p:txBody>
      </p:sp>
    </p:spTree>
    <p:extLst>
      <p:ext uri="{BB962C8B-B14F-4D97-AF65-F5344CB8AC3E}">
        <p14:creationId xmlns:p14="http://schemas.microsoft.com/office/powerpoint/2010/main" val="1679846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La </a:t>
            </a:r>
            <a:r>
              <a:rPr lang="es-ES_tradnl" b="1" dirty="0"/>
              <a:t>planificación ágil</a:t>
            </a:r>
            <a:r>
              <a:rPr lang="es-CL" dirty="0"/>
              <a:t> </a:t>
            </a:r>
            <a:r>
              <a:rPr lang="es-ES_tradnl" dirty="0"/>
              <a:t>se denomina</a:t>
            </a:r>
            <a:r>
              <a:rPr lang="es-CL" dirty="0"/>
              <a:t> </a:t>
            </a:r>
            <a:r>
              <a:rPr lang="es-ES_tradnl" b="1" dirty="0"/>
              <a:t>empírica</a:t>
            </a:r>
            <a:r>
              <a:rPr lang="es-ES_tradnl" dirty="0"/>
              <a:t>, es decir, se basa en constantes </a:t>
            </a:r>
            <a:r>
              <a:rPr lang="es-ES_tradnl" b="1" dirty="0"/>
              <a:t>revisiones y adaptaciones </a:t>
            </a:r>
            <a:r>
              <a:rPr lang="es-ES_tradnl" dirty="0"/>
              <a:t>según lo observado, por lo que presenta una mayor frecuencia de </a:t>
            </a:r>
            <a:r>
              <a:rPr lang="es-ES_tradnl" b="1" dirty="0"/>
              <a:t>eventos de planificación</a:t>
            </a:r>
            <a:r>
              <a:rPr lang="es-ES_tradnl" dirty="0"/>
              <a:t>, ya que, al apoyar metodologías ágiles, se requieren planificaciones breves de los diferentes niveles de gestión del desarrollo hasta lograr el producto final.</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Planificación empírica</a:t>
            </a:r>
          </a:p>
        </p:txBody>
      </p:sp>
      <p:pic>
        <p:nvPicPr>
          <p:cNvPr id="5" name="Imagen 4">
            <a:extLst>
              <a:ext uri="{FF2B5EF4-FFF2-40B4-BE49-F238E27FC236}">
                <a16:creationId xmlns="" xmlns:a16="http://schemas.microsoft.com/office/drawing/2014/main" id="{331CBA6B-057A-4D3F-AA5C-C5DECA89B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842" y="3787500"/>
            <a:ext cx="3938316" cy="2406191"/>
          </a:xfrm>
          <a:prstGeom prst="rect">
            <a:avLst/>
          </a:prstGeom>
          <a:ln>
            <a:noFill/>
          </a:ln>
          <a:effectLst>
            <a:softEdge rad="112500"/>
          </a:effectLst>
        </p:spPr>
      </p:pic>
    </p:spTree>
    <p:extLst>
      <p:ext uri="{BB962C8B-B14F-4D97-AF65-F5344CB8AC3E}">
        <p14:creationId xmlns:p14="http://schemas.microsoft.com/office/powerpoint/2010/main" val="2852804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218600"/>
            <a:ext cx="4288185" cy="5137800"/>
          </a:xfrm>
        </p:spPr>
        <p:txBody>
          <a:bodyPr/>
          <a:lstStyle/>
          <a:p>
            <a:pPr algn="just"/>
            <a:r>
              <a:rPr lang="es-ES_tradnl" dirty="0"/>
              <a:t>El énfasis está en el </a:t>
            </a:r>
            <a:r>
              <a:rPr lang="es-ES_tradnl" b="1" dirty="0"/>
              <a:t>desarrollo temprano</a:t>
            </a:r>
            <a:r>
              <a:rPr lang="es-ES_tradnl" dirty="0"/>
              <a:t> del producto por lo que la planificación se ajusta a la entrega de </a:t>
            </a:r>
            <a:r>
              <a:rPr lang="es-ES_tradnl" b="1" dirty="0"/>
              <a:t>productos terminados</a:t>
            </a:r>
            <a:r>
              <a:rPr lang="es-ES_tradnl" dirty="0"/>
              <a:t> con incorporación de funcionalidades de manera incremental en sus diversas iteraciones, de acuerdo con lo que le otorgue</a:t>
            </a:r>
            <a:r>
              <a:rPr lang="es-CL" dirty="0"/>
              <a:t> </a:t>
            </a:r>
            <a:r>
              <a:rPr lang="es-ES_tradnl" b="1" dirty="0"/>
              <a:t>valor al negocio</a:t>
            </a:r>
            <a:r>
              <a:rPr lang="es-ES_tradnl" dirty="0"/>
              <a:t>, es por lo cual se debe planificar cada entrega de producto terminado.</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En breve tiempo entregamos algo…</a:t>
            </a:r>
          </a:p>
        </p:txBody>
      </p:sp>
      <p:pic>
        <p:nvPicPr>
          <p:cNvPr id="5" name="Imagen 4">
            <a:extLst>
              <a:ext uri="{FF2B5EF4-FFF2-40B4-BE49-F238E27FC236}">
                <a16:creationId xmlns="" xmlns:a16="http://schemas.microsoft.com/office/drawing/2014/main" id="{FA53A982-2E4A-44A6-A100-09DDAF046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132" y="1737495"/>
            <a:ext cx="3916718" cy="3482866"/>
          </a:xfrm>
          <a:prstGeom prst="rect">
            <a:avLst/>
          </a:prstGeom>
        </p:spPr>
      </p:pic>
    </p:spTree>
    <p:extLst>
      <p:ext uri="{BB962C8B-B14F-4D97-AF65-F5344CB8AC3E}">
        <p14:creationId xmlns:p14="http://schemas.microsoft.com/office/powerpoint/2010/main" val="583228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Independiente de si es ágil o clásica, existen </a:t>
            </a:r>
            <a:r>
              <a:rPr lang="es-ES_tradnl" b="1" dirty="0"/>
              <a:t>factores comunes </a:t>
            </a:r>
            <a:r>
              <a:rPr lang="es-ES_tradnl" dirty="0"/>
              <a:t>que afectará en la planificación, como lo son la </a:t>
            </a:r>
            <a:r>
              <a:rPr lang="es-ES_tradnl" b="1" dirty="0"/>
              <a:t>gestión del alcance, tiempo, costos, riesgos y otros</a:t>
            </a:r>
            <a:r>
              <a:rPr lang="es-ES_tradnl" dirty="0"/>
              <a:t>. </a:t>
            </a:r>
            <a:endParaRPr lang="es-ES_tradnl" sz="23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Planificación ágil</a:t>
            </a:r>
          </a:p>
        </p:txBody>
      </p:sp>
      <p:pic>
        <p:nvPicPr>
          <p:cNvPr id="5" name="Imagen 4">
            <a:extLst>
              <a:ext uri="{FF2B5EF4-FFF2-40B4-BE49-F238E27FC236}">
                <a16:creationId xmlns="" xmlns:a16="http://schemas.microsoft.com/office/drawing/2014/main" id="{FF3AC246-B7A5-4416-AA14-5E1EFEBD92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81" y="2726846"/>
            <a:ext cx="5104117" cy="2468786"/>
          </a:xfrm>
          <a:prstGeom prst="rect">
            <a:avLst/>
          </a:prstGeom>
        </p:spPr>
      </p:pic>
      <p:pic>
        <p:nvPicPr>
          <p:cNvPr id="6" name="Imagen 5">
            <a:extLst>
              <a:ext uri="{FF2B5EF4-FFF2-40B4-BE49-F238E27FC236}">
                <a16:creationId xmlns="" xmlns:a16="http://schemas.microsoft.com/office/drawing/2014/main" id="{37257AE2-EEFB-45E5-82CC-023495D09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267" y="4297180"/>
            <a:ext cx="3642852" cy="1984960"/>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es la Planificación?</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r>
              <a:rPr lang="es-ES_tradnl" dirty="0"/>
              <a:t>Por definición, planificar es </a:t>
            </a:r>
            <a:r>
              <a:rPr lang="es-ES_tradnl" sz="2800" b="1" dirty="0"/>
              <a:t>“e</a:t>
            </a:r>
            <a:r>
              <a:rPr lang="es-CL" sz="2800" b="1" dirty="0"/>
              <a:t>laborar o establecer el plan conforme al que se ha de desarrollar algo”.</a:t>
            </a:r>
            <a:endParaRPr lang="es-CL" b="1" dirty="0"/>
          </a:p>
          <a:p>
            <a:endParaRPr lang="es-CL" dirty="0"/>
          </a:p>
          <a:p>
            <a:r>
              <a:rPr lang="es-CL" dirty="0"/>
              <a:t>Para el caso del software, la planificación implica establecer el </a:t>
            </a:r>
            <a:r>
              <a:rPr lang="es-CL" sz="2800" dirty="0"/>
              <a:t>qué, cómo, cuándo, dónde, quiénes y otros factores </a:t>
            </a:r>
            <a:r>
              <a:rPr lang="es-CL" dirty="0"/>
              <a:t>que permitirán desarrollar el producto de software requerido por nuestro cliente.</a:t>
            </a:r>
            <a:endParaRPr lang="es-ES_tradnl" dirty="0"/>
          </a:p>
          <a:p>
            <a:pPr lvl="4"/>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4236352C-1296-4CB6-9F68-F62D69B4137B}"/>
              </a:ext>
            </a:extLst>
          </p:cNvPr>
          <p:cNvPicPr>
            <a:picLocks noChangeAspect="1"/>
          </p:cNvPicPr>
          <p:nvPr/>
        </p:nvPicPr>
        <p:blipFill>
          <a:blip r:embed="rId2"/>
          <a:stretch>
            <a:fillRect/>
          </a:stretch>
        </p:blipFill>
        <p:spPr>
          <a:xfrm>
            <a:off x="4203601" y="4199710"/>
            <a:ext cx="3696565" cy="2445565"/>
          </a:xfrm>
          <a:prstGeom prst="rect">
            <a:avLst/>
          </a:prstGeom>
        </p:spPr>
      </p:pic>
    </p:spTree>
    <p:extLst>
      <p:ext uri="{BB962C8B-B14F-4D97-AF65-F5344CB8AC3E}">
        <p14:creationId xmlns:p14="http://schemas.microsoft.com/office/powerpoint/2010/main" val="1073654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Para el desarrollo del producto, la </a:t>
            </a:r>
            <a:r>
              <a:rPr lang="es-ES_tradnl" b="1" dirty="0"/>
              <a:t>planificación ágil</a:t>
            </a:r>
            <a:r>
              <a:rPr lang="es-ES_tradnl" dirty="0"/>
              <a:t> se presenta en </a:t>
            </a:r>
            <a:r>
              <a:rPr lang="es-ES_tradnl" b="1" dirty="0"/>
              <a:t>varios niveles</a:t>
            </a:r>
            <a:r>
              <a:rPr lang="es-ES_tradnl" dirty="0"/>
              <a:t>, los</a:t>
            </a:r>
            <a:r>
              <a:rPr lang="es-ES_tradnl" b="1" dirty="0"/>
              <a:t> </a:t>
            </a:r>
            <a:r>
              <a:rPr lang="es-ES_tradnl" dirty="0"/>
              <a:t>niveles generales son, nivel de </a:t>
            </a:r>
            <a:r>
              <a:rPr lang="es-ES_tradnl" b="1" dirty="0"/>
              <a:t>Producto</a:t>
            </a:r>
            <a:r>
              <a:rPr lang="es-ES_tradnl" dirty="0"/>
              <a:t>, a nivel de </a:t>
            </a:r>
            <a:r>
              <a:rPr lang="es-ES_tradnl" b="1" dirty="0"/>
              <a:t>Iteración </a:t>
            </a:r>
            <a:r>
              <a:rPr lang="es-ES_tradnl" dirty="0"/>
              <a:t>y a nivel trabajo </a:t>
            </a:r>
            <a:r>
              <a:rPr lang="es-ES_tradnl" b="1" dirty="0"/>
              <a:t>Diario.</a:t>
            </a:r>
            <a:endParaRPr lang="es-CL" dirty="0"/>
          </a:p>
          <a:p>
            <a:pPr algn="just"/>
            <a:r>
              <a:rPr lang="es-ES_tradnl" dirty="0"/>
              <a:t> A nivel de producto se planifica con una </a:t>
            </a:r>
            <a:r>
              <a:rPr lang="es-ES_tradnl" b="1" dirty="0"/>
              <a:t>visión estratégica</a:t>
            </a:r>
            <a:r>
              <a:rPr lang="es-ES_tradnl" dirty="0"/>
              <a:t>, dejando claro el conjunto de funcionalidades a construir priorizadas (</a:t>
            </a:r>
            <a:r>
              <a:rPr lang="es-ES_tradnl" dirty="0" err="1"/>
              <a:t>Product</a:t>
            </a:r>
            <a:r>
              <a:rPr lang="es-ES_tradnl" dirty="0"/>
              <a:t> Backlog).  Para esto se usan </a:t>
            </a:r>
            <a:r>
              <a:rPr lang="es-ES_tradnl" b="1" dirty="0"/>
              <a:t>mapas de funcionalidades</a:t>
            </a:r>
            <a:r>
              <a:rPr lang="es-ES_tradnl" dirty="0"/>
              <a:t> o </a:t>
            </a:r>
            <a:r>
              <a:rPr lang="es-ES_tradnl" dirty="0" err="1"/>
              <a:t>road</a:t>
            </a:r>
            <a:r>
              <a:rPr lang="es-ES_tradnl" dirty="0"/>
              <a:t> </a:t>
            </a:r>
            <a:r>
              <a:rPr lang="es-ES_tradnl" dirty="0" err="1"/>
              <a:t>map</a:t>
            </a:r>
            <a:r>
              <a:rPr lang="es-ES_tradnl" dirty="0"/>
              <a:t>,  en el cual se definen las iteraciones necesarias y las </a:t>
            </a:r>
            <a:r>
              <a:rPr lang="es-ES_tradnl" b="1" dirty="0"/>
              <a:t>funcionalidades </a:t>
            </a:r>
            <a:r>
              <a:rPr lang="es-ES_tradnl" dirty="0"/>
              <a:t>que serán consideradas en cada iteración, de acuerdo con la </a:t>
            </a:r>
            <a:r>
              <a:rPr lang="es-ES_tradnl" b="1" dirty="0"/>
              <a:t>prioridad y valor </a:t>
            </a:r>
            <a:r>
              <a:rPr lang="es-ES_tradnl" dirty="0"/>
              <a:t>que aporte al negocio. </a:t>
            </a:r>
            <a:endParaRPr lang="es-ES_tradnl"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Niveles de planificación</a:t>
            </a:r>
          </a:p>
        </p:txBody>
      </p:sp>
    </p:spTree>
    <p:extLst>
      <p:ext uri="{BB962C8B-B14F-4D97-AF65-F5344CB8AC3E}">
        <p14:creationId xmlns:p14="http://schemas.microsoft.com/office/powerpoint/2010/main" val="2983492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a:xfrm>
            <a:off x="1763699" y="212725"/>
            <a:ext cx="4288185" cy="813000"/>
          </a:xfrm>
        </p:spPr>
        <p:txBody>
          <a:bodyPr/>
          <a:lstStyle/>
          <a:p>
            <a:r>
              <a:rPr lang="es-ES_tradnl" dirty="0"/>
              <a:t>Niveles o instancias de planificación ágil</a:t>
            </a:r>
          </a:p>
        </p:txBody>
      </p:sp>
      <p:pic>
        <p:nvPicPr>
          <p:cNvPr id="5" name="Imagen 4">
            <a:extLst>
              <a:ext uri="{FF2B5EF4-FFF2-40B4-BE49-F238E27FC236}">
                <a16:creationId xmlns="" xmlns:a16="http://schemas.microsoft.com/office/drawing/2014/main" id="{F61F8719-F4EA-4BBF-BFBE-6E3A1A465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33" y="1540072"/>
            <a:ext cx="7826533" cy="4816328"/>
          </a:xfrm>
          <a:prstGeom prst="rect">
            <a:avLst/>
          </a:prstGeom>
        </p:spPr>
      </p:pic>
    </p:spTree>
    <p:extLst>
      <p:ext uri="{BB962C8B-B14F-4D97-AF65-F5344CB8AC3E}">
        <p14:creationId xmlns:p14="http://schemas.microsoft.com/office/powerpoint/2010/main" val="2801995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los </a:t>
            </a:r>
            <a:r>
              <a:rPr lang="es-ES_tradnl" b="1" dirty="0"/>
              <a:t>mapas de producto </a:t>
            </a:r>
            <a:r>
              <a:rPr lang="es-ES_tradnl" dirty="0"/>
              <a:t>el análisis considera identificar los </a:t>
            </a:r>
            <a:r>
              <a:rPr lang="es-ES_tradnl" b="1" dirty="0"/>
              <a:t>usuarios </a:t>
            </a:r>
            <a:r>
              <a:rPr lang="es-ES_tradnl" dirty="0"/>
              <a:t>o las </a:t>
            </a:r>
            <a:r>
              <a:rPr lang="es-ES_tradnl" b="1" dirty="0"/>
              <a:t>áreas de negocio </a:t>
            </a:r>
            <a:r>
              <a:rPr lang="es-ES_tradnl" dirty="0"/>
              <a:t>que serán afectadas, además, se pueden indicar las historias de usuario que podrían  presentar riesgos o complejidad, derivando posteriormente en planes de mitigación y se establecen estimaciones de </a:t>
            </a:r>
            <a:r>
              <a:rPr lang="es-ES_tradnl" b="1" dirty="0"/>
              <a:t>entregas de productos viables</a:t>
            </a:r>
            <a:r>
              <a:rPr lang="es-ES_tradnl" dirty="0"/>
              <a:t>. </a:t>
            </a:r>
            <a:endParaRPr lang="es-ES_tradnl" sz="22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Visión de alto nivel</a:t>
            </a:r>
          </a:p>
        </p:txBody>
      </p:sp>
      <p:grpSp>
        <p:nvGrpSpPr>
          <p:cNvPr id="5" name="Grupo 4">
            <a:extLst>
              <a:ext uri="{FF2B5EF4-FFF2-40B4-BE49-F238E27FC236}">
                <a16:creationId xmlns="" xmlns:a16="http://schemas.microsoft.com/office/drawing/2014/main" id="{08F23744-2B00-49E5-9366-4E8EC75F7323}"/>
              </a:ext>
            </a:extLst>
          </p:cNvPr>
          <p:cNvGrpSpPr/>
          <p:nvPr/>
        </p:nvGrpSpPr>
        <p:grpSpPr>
          <a:xfrm>
            <a:off x="361461" y="3363040"/>
            <a:ext cx="8472823" cy="3494960"/>
            <a:chOff x="361461" y="3363040"/>
            <a:chExt cx="8472823" cy="3494960"/>
          </a:xfrm>
        </p:grpSpPr>
        <p:pic>
          <p:nvPicPr>
            <p:cNvPr id="6" name="Imagen 5">
              <a:extLst>
                <a:ext uri="{FF2B5EF4-FFF2-40B4-BE49-F238E27FC236}">
                  <a16:creationId xmlns="" xmlns:a16="http://schemas.microsoft.com/office/drawing/2014/main" id="{AC49E757-C84F-42DE-BB65-2D2C1D41A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49" y="3363040"/>
              <a:ext cx="7447935" cy="3402530"/>
            </a:xfrm>
            <a:prstGeom prst="rect">
              <a:avLst/>
            </a:prstGeom>
          </p:spPr>
        </p:pic>
        <p:sp>
          <p:nvSpPr>
            <p:cNvPr id="7" name="Rectángulo 6">
              <a:extLst>
                <a:ext uri="{FF2B5EF4-FFF2-40B4-BE49-F238E27FC236}">
                  <a16:creationId xmlns="" xmlns:a16="http://schemas.microsoft.com/office/drawing/2014/main" id="{55C4E23D-8668-4188-B925-E89A46317D86}"/>
                </a:ext>
              </a:extLst>
            </p:cNvPr>
            <p:cNvSpPr/>
            <p:nvPr/>
          </p:nvSpPr>
          <p:spPr>
            <a:xfrm>
              <a:off x="361461" y="5250426"/>
              <a:ext cx="1172371" cy="160757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44893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un </a:t>
            </a:r>
            <a:r>
              <a:rPr lang="es-ES_tradnl" b="1" dirty="0"/>
              <a:t>nivel táctico</a:t>
            </a:r>
            <a:r>
              <a:rPr lang="es-ES_tradnl" dirty="0"/>
              <a:t>, y de acuerdo al </a:t>
            </a:r>
            <a:r>
              <a:rPr lang="es-ES_tradnl" dirty="0" err="1"/>
              <a:t>Product</a:t>
            </a:r>
            <a:r>
              <a:rPr lang="es-ES_tradnl" dirty="0"/>
              <a:t> Backlog definido, se planifican el desarrollo de </a:t>
            </a:r>
            <a:r>
              <a:rPr lang="es-ES_tradnl" dirty="0" err="1"/>
              <a:t>Sprints</a:t>
            </a:r>
            <a:r>
              <a:rPr lang="es-ES_tradnl" dirty="0"/>
              <a:t> o iteraciones definidas, donde las tareas, recursos y tiempos dependerán de las funcionalidades que se determinó construir en el sprint respectivo para lograr crear productos mínimos viables </a:t>
            </a:r>
            <a:endParaRPr lang="es-ES_tradnl" sz="22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Más al detalle…</a:t>
            </a:r>
          </a:p>
        </p:txBody>
      </p:sp>
      <p:pic>
        <p:nvPicPr>
          <p:cNvPr id="5" name="Imagen 4">
            <a:extLst>
              <a:ext uri="{FF2B5EF4-FFF2-40B4-BE49-F238E27FC236}">
                <a16:creationId xmlns="" xmlns:a16="http://schemas.microsoft.com/office/drawing/2014/main" id="{78F19EC0-A28F-4AE6-A86F-FE2BB74C8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57" y="3170959"/>
            <a:ext cx="7879232" cy="3532069"/>
          </a:xfrm>
          <a:prstGeom prst="rect">
            <a:avLst/>
          </a:prstGeom>
        </p:spPr>
      </p:pic>
    </p:spTree>
    <p:extLst>
      <p:ext uri="{BB962C8B-B14F-4D97-AF65-F5344CB8AC3E}">
        <p14:creationId xmlns:p14="http://schemas.microsoft.com/office/powerpoint/2010/main" val="257912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a:t>
            </a:r>
            <a:r>
              <a:rPr lang="es-CL" b="1" dirty="0"/>
              <a:t>planificación del Sprint </a:t>
            </a:r>
            <a:r>
              <a:rPr lang="es-CL" dirty="0"/>
              <a:t>generalmente se va controlando mediante tableros </a:t>
            </a:r>
            <a:r>
              <a:rPr lang="es-CL" b="1" dirty="0" err="1"/>
              <a:t>KanBan</a:t>
            </a:r>
            <a:r>
              <a:rPr lang="es-CL" dirty="0"/>
              <a:t> o a través de carta Gantt, siendo </a:t>
            </a:r>
            <a:r>
              <a:rPr lang="es-CL" dirty="0" err="1"/>
              <a:t>KanBan</a:t>
            </a:r>
            <a:r>
              <a:rPr lang="es-CL" dirty="0"/>
              <a:t> la modalidad más usada, debido a lo </a:t>
            </a:r>
            <a:r>
              <a:rPr lang="es-CL" b="1" dirty="0"/>
              <a:t>visual y flexible </a:t>
            </a:r>
            <a:r>
              <a:rPr lang="es-CL" dirty="0"/>
              <a:t>que es tener un mapa con tareas que pasan de la columna de tareas </a:t>
            </a:r>
            <a:r>
              <a:rPr lang="es-CL" b="1" dirty="0"/>
              <a:t>planificadas a tareas en proceso </a:t>
            </a:r>
            <a:r>
              <a:rPr lang="es-CL" dirty="0"/>
              <a:t> y luego tareas terminadas </a:t>
            </a:r>
            <a:endParaRPr lang="es-ES_tradnl" sz="22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Las tareas de forma visual.</a:t>
            </a:r>
          </a:p>
        </p:txBody>
      </p:sp>
      <p:pic>
        <p:nvPicPr>
          <p:cNvPr id="5" name="Imagen 4">
            <a:extLst>
              <a:ext uri="{FF2B5EF4-FFF2-40B4-BE49-F238E27FC236}">
                <a16:creationId xmlns="" xmlns:a16="http://schemas.microsoft.com/office/drawing/2014/main" id="{0E0BBA6D-0C7C-4A33-8729-961D65021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20" y="3639472"/>
            <a:ext cx="7889959" cy="2716928"/>
          </a:xfrm>
          <a:prstGeom prst="rect">
            <a:avLst/>
          </a:prstGeom>
        </p:spPr>
      </p:pic>
    </p:spTree>
    <p:extLst>
      <p:ext uri="{BB962C8B-B14F-4D97-AF65-F5344CB8AC3E}">
        <p14:creationId xmlns:p14="http://schemas.microsoft.com/office/powerpoint/2010/main" val="573065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las </a:t>
            </a:r>
            <a:r>
              <a:rPr lang="es-ES_tradnl" b="1" dirty="0"/>
              <a:t>metodologías ágiles</a:t>
            </a:r>
            <a:r>
              <a:rPr lang="es-ES_tradnl" dirty="0"/>
              <a:t> como Scrum, la </a:t>
            </a:r>
            <a:r>
              <a:rPr lang="es-ES_tradnl" b="1" dirty="0"/>
              <a:t>gestión </a:t>
            </a:r>
            <a:r>
              <a:rPr lang="es-ES_tradnl" dirty="0"/>
              <a:t>del </a:t>
            </a:r>
            <a:r>
              <a:rPr lang="es-ES_tradnl" b="1" dirty="0"/>
              <a:t>alcance, costo y  tiempo </a:t>
            </a:r>
            <a:r>
              <a:rPr lang="es-ES_tradnl" dirty="0"/>
              <a:t>se presenta con  2  variables que tienden a mantenerse fijas, el </a:t>
            </a:r>
            <a:r>
              <a:rPr lang="es-ES_tradnl" b="1" dirty="0"/>
              <a:t>tiempo</a:t>
            </a:r>
            <a:r>
              <a:rPr lang="es-ES_tradnl" dirty="0"/>
              <a:t> de entrega de las iteraciones está predefinido, generalmente 2 semanas o un mes, al igual que los </a:t>
            </a:r>
            <a:r>
              <a:rPr lang="es-ES_tradnl" b="1" dirty="0"/>
              <a:t>recursos</a:t>
            </a:r>
            <a:r>
              <a:rPr lang="es-ES_tradnl" dirty="0"/>
              <a:t> y el </a:t>
            </a:r>
            <a:r>
              <a:rPr lang="es-ES_tradnl" dirty="0" err="1"/>
              <a:t>team</a:t>
            </a:r>
            <a:r>
              <a:rPr lang="es-ES_tradnl" dirty="0"/>
              <a:t>, siendo el </a:t>
            </a:r>
            <a:r>
              <a:rPr lang="es-ES_tradnl" b="1" dirty="0"/>
              <a:t>alcance</a:t>
            </a:r>
            <a:r>
              <a:rPr lang="es-ES_tradnl" dirty="0"/>
              <a:t> la variable que se puede adaptar en cada sprint, de acuerdo con lo que realmente aporta al negocio en cada iteración. </a:t>
            </a:r>
            <a:endParaRPr lang="es-ES_tradnl" sz="22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Gestionando el alcance.</a:t>
            </a:r>
          </a:p>
        </p:txBody>
      </p:sp>
      <p:pic>
        <p:nvPicPr>
          <p:cNvPr id="5" name="Imagen 4">
            <a:extLst>
              <a:ext uri="{FF2B5EF4-FFF2-40B4-BE49-F238E27FC236}">
                <a16:creationId xmlns="" xmlns:a16="http://schemas.microsoft.com/office/drawing/2014/main" id="{606DF1CD-555C-4380-9788-47A6873D1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7" y="4119985"/>
            <a:ext cx="7875639" cy="2738015"/>
          </a:xfrm>
          <a:prstGeom prst="rect">
            <a:avLst/>
          </a:prstGeom>
        </p:spPr>
      </p:pic>
    </p:spTree>
    <p:extLst>
      <p:ext uri="{BB962C8B-B14F-4D97-AF65-F5344CB8AC3E}">
        <p14:creationId xmlns:p14="http://schemas.microsoft.com/office/powerpoint/2010/main" val="1787891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a:xfrm>
            <a:off x="294150" y="1218600"/>
            <a:ext cx="7951492" cy="5137800"/>
          </a:xfrm>
        </p:spPr>
        <p:txBody>
          <a:bodyPr/>
          <a:lstStyle/>
          <a:p>
            <a:pPr algn="just"/>
            <a:r>
              <a:rPr lang="es-ES_tradnl" dirty="0"/>
              <a:t>En resumen, la </a:t>
            </a:r>
            <a:r>
              <a:rPr lang="es-ES_tradnl" b="1" dirty="0"/>
              <a:t>planificación ágil</a:t>
            </a:r>
            <a:r>
              <a:rPr lang="es-ES_tradnl" dirty="0"/>
              <a:t>, esta planificación se presenta en distintos </a:t>
            </a:r>
            <a:r>
              <a:rPr lang="es-ES_tradnl" b="1" dirty="0"/>
              <a:t>niveles </a:t>
            </a:r>
            <a:r>
              <a:rPr lang="es-ES_tradnl" dirty="0"/>
              <a:t>los cuales están en constante </a:t>
            </a:r>
            <a:r>
              <a:rPr lang="es-ES_tradnl" b="1" dirty="0"/>
              <a:t>revisión y adaptación</a:t>
            </a:r>
            <a:r>
              <a:rPr lang="es-ES_tradnl" dirty="0"/>
              <a:t>, lo que nos la posibilidad de ser </a:t>
            </a:r>
            <a:r>
              <a:rPr lang="es-ES_tradnl" b="1" dirty="0"/>
              <a:t>flexible</a:t>
            </a:r>
            <a:r>
              <a:rPr lang="es-ES_tradnl" dirty="0"/>
              <a:t> </a:t>
            </a:r>
            <a:r>
              <a:rPr lang="es-ES_tradnl" b="1" dirty="0"/>
              <a:t>y ágil </a:t>
            </a:r>
            <a:r>
              <a:rPr lang="es-ES_tradnl" dirty="0"/>
              <a:t>para ajustar el producto según el </a:t>
            </a:r>
            <a:r>
              <a:rPr lang="es-ES_tradnl" b="1" dirty="0"/>
              <a:t>aporte de valor al negocio </a:t>
            </a:r>
            <a:r>
              <a:rPr lang="es-ES_tradnl" dirty="0"/>
              <a:t>y las a mejoras necesarias de acuerdo con el </a:t>
            </a:r>
            <a:r>
              <a:rPr lang="es-ES_tradnl" b="1" dirty="0"/>
              <a:t>aprendizaje obtenido </a:t>
            </a:r>
            <a:r>
              <a:rPr lang="es-ES_tradnl" dirty="0"/>
              <a:t>por el equipo durante el desarrollo. </a:t>
            </a:r>
            <a:endParaRPr lang="es-ES_tradnl" sz="2200" dirty="0">
              <a:solidFill>
                <a:schemeClr val="tx2">
                  <a:lumMod val="50000"/>
                </a:schemeClr>
              </a:solidFill>
            </a:endParaRPr>
          </a:p>
          <a:p>
            <a:pPr lvl="4"/>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a:xfrm>
            <a:off x="1463661" y="405600"/>
            <a:ext cx="4679964" cy="813000"/>
          </a:xfrm>
        </p:spPr>
        <p:txBody>
          <a:bodyPr/>
          <a:lstStyle/>
          <a:p>
            <a:r>
              <a:rPr lang="es-ES_tradnl" sz="2800" dirty="0"/>
              <a:t>Resumiendo planificación ágil.</a:t>
            </a:r>
          </a:p>
        </p:txBody>
      </p:sp>
      <p:pic>
        <p:nvPicPr>
          <p:cNvPr id="5" name="Imagen 4">
            <a:extLst>
              <a:ext uri="{FF2B5EF4-FFF2-40B4-BE49-F238E27FC236}">
                <a16:creationId xmlns="" xmlns:a16="http://schemas.microsoft.com/office/drawing/2014/main" id="{B296F911-92F1-4F0A-9737-E88D6AF85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168" y="3588848"/>
            <a:ext cx="4572000" cy="3048000"/>
          </a:xfrm>
          <a:prstGeom prst="rect">
            <a:avLst/>
          </a:prstGeom>
        </p:spPr>
      </p:pic>
    </p:spTree>
    <p:extLst>
      <p:ext uri="{BB962C8B-B14F-4D97-AF65-F5344CB8AC3E}">
        <p14:creationId xmlns:p14="http://schemas.microsoft.com/office/powerpoint/2010/main" val="2867673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La documentación de la planificación comprende la generación de </a:t>
            </a:r>
            <a:r>
              <a:rPr lang="es-CL" dirty="0"/>
              <a:t>un artefacto denominado plan director o plan de proyecto en el que se reflejen las decisiones y estrategias necesarias para llegar al producto final.</a:t>
            </a:r>
          </a:p>
          <a:p>
            <a:pPr lvl="4" algn="just"/>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Artefacto</a:t>
            </a:r>
          </a:p>
        </p:txBody>
      </p:sp>
      <p:graphicFrame>
        <p:nvGraphicFramePr>
          <p:cNvPr id="6" name="Diagrama 5">
            <a:extLst>
              <a:ext uri="{FF2B5EF4-FFF2-40B4-BE49-F238E27FC236}">
                <a16:creationId xmlns="" xmlns:a16="http://schemas.microsoft.com/office/drawing/2014/main" id="{BD768EAE-9CFA-48F2-9FBA-35BE1B8B9101}"/>
              </a:ext>
            </a:extLst>
          </p:cNvPr>
          <p:cNvGraphicFramePr/>
          <p:nvPr>
            <p:extLst>
              <p:ext uri="{D42A27DB-BD31-4B8C-83A1-F6EECF244321}">
                <p14:modId xmlns:p14="http://schemas.microsoft.com/office/powerpoint/2010/main" val="3210681661"/>
              </p:ext>
            </p:extLst>
          </p:nvPr>
        </p:nvGraphicFramePr>
        <p:xfrm>
          <a:off x="165813" y="5655844"/>
          <a:ext cx="4572000"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https://www.obs-edu.com/sites/default/files/styles/blog_post/public/post/13_opt.jpg?itok=ZWfKyqwL">
            <a:extLst>
              <a:ext uri="{FF2B5EF4-FFF2-40B4-BE49-F238E27FC236}">
                <a16:creationId xmlns="" xmlns:a16="http://schemas.microsoft.com/office/drawing/2014/main" id="{8056FB36-3D9B-48BF-9A20-483CD3D2EC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6339" y="3216715"/>
            <a:ext cx="2989544" cy="201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55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 xmlns:a16="http://schemas.microsoft.com/office/drawing/2014/main" id="{548035E2-9379-2346-A89D-675F58CEB28A}"/>
              </a:ext>
            </a:extLst>
          </p:cNvPr>
          <p:cNvSpPr>
            <a:spLocks noGrp="1"/>
          </p:cNvSpPr>
          <p:nvPr>
            <p:ph type="title"/>
          </p:nvPr>
        </p:nvSpPr>
        <p:spPr/>
        <p:txBody>
          <a:bodyPr/>
          <a:lstStyle/>
          <a:p>
            <a:r>
              <a:rPr lang="es-ES_tradnl" dirty="0"/>
              <a:t>Actividad </a:t>
            </a:r>
            <a:br>
              <a:rPr lang="es-ES_tradnl" dirty="0"/>
            </a:br>
            <a:r>
              <a:rPr lang="es-ES_tradnl" dirty="0"/>
              <a:t>Práctica</a:t>
            </a:r>
          </a:p>
        </p:txBody>
      </p:sp>
    </p:spTree>
    <p:extLst>
      <p:ext uri="{BB962C8B-B14F-4D97-AF65-F5344CB8AC3E}">
        <p14:creationId xmlns:p14="http://schemas.microsoft.com/office/powerpoint/2010/main" val="3572879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ES_tradnl" dirty="0"/>
              <a:t>En esta actividad deberás desarrollar una primera versión de un  plan de proyecto, pare ello debes analizar la información del caso entregado por el docente.</a:t>
            </a:r>
          </a:p>
          <a:p>
            <a:pPr algn="just"/>
            <a:r>
              <a:rPr lang="es-ES_tradnl" dirty="0"/>
              <a:t>Antes de finalizar la clase, debes llenar el documento de registro de competencias de empleabilidad, evaluando tu desempeño en la actividad y el de tus compañeros de grupo.</a:t>
            </a:r>
          </a:p>
          <a:p>
            <a:pPr algn="just"/>
            <a:endParaRPr lang="es-CL" dirty="0"/>
          </a:p>
          <a:p>
            <a:pPr lvl="4" algn="just"/>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Actividad</a:t>
            </a:r>
          </a:p>
        </p:txBody>
      </p:sp>
      <p:graphicFrame>
        <p:nvGraphicFramePr>
          <p:cNvPr id="6" name="Diagrama 5">
            <a:extLst>
              <a:ext uri="{FF2B5EF4-FFF2-40B4-BE49-F238E27FC236}">
                <a16:creationId xmlns="" xmlns:a16="http://schemas.microsoft.com/office/drawing/2014/main" id="{BD768EAE-9CFA-48F2-9FBA-35BE1B8B9101}"/>
              </a:ext>
            </a:extLst>
          </p:cNvPr>
          <p:cNvGraphicFramePr/>
          <p:nvPr>
            <p:extLst>
              <p:ext uri="{D42A27DB-BD31-4B8C-83A1-F6EECF244321}">
                <p14:modId xmlns:p14="http://schemas.microsoft.com/office/powerpoint/2010/main" val="2674076145"/>
              </p:ext>
            </p:extLst>
          </p:nvPr>
        </p:nvGraphicFramePr>
        <p:xfrm>
          <a:off x="165813" y="5655844"/>
          <a:ext cx="4572000" cy="95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a:extLst>
              <a:ext uri="{FF2B5EF4-FFF2-40B4-BE49-F238E27FC236}">
                <a16:creationId xmlns="" xmlns:a16="http://schemas.microsoft.com/office/drawing/2014/main" id="{EB1EFD93-253A-4946-BD40-53B1C6E0D0E4}"/>
              </a:ext>
            </a:extLst>
          </p:cNvPr>
          <p:cNvPicPr>
            <a:picLocks noChangeAspect="1"/>
          </p:cNvPicPr>
          <p:nvPr/>
        </p:nvPicPr>
        <p:blipFill>
          <a:blip r:embed="rId7"/>
          <a:stretch>
            <a:fillRect/>
          </a:stretch>
        </p:blipFill>
        <p:spPr>
          <a:xfrm rot="19935370">
            <a:off x="3149042" y="3938402"/>
            <a:ext cx="2804067" cy="2492504"/>
          </a:xfrm>
          <a:prstGeom prst="rect">
            <a:avLst/>
          </a:prstGeom>
        </p:spPr>
      </p:pic>
    </p:spTree>
    <p:extLst>
      <p:ext uri="{BB962C8B-B14F-4D97-AF65-F5344CB8AC3E}">
        <p14:creationId xmlns:p14="http://schemas.microsoft.com/office/powerpoint/2010/main" val="2025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es la Planificación?</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Para poder proponer una planificación es necesario </a:t>
            </a:r>
            <a:r>
              <a:rPr lang="es-CL" sz="3200" b="1" dirty="0"/>
              <a:t>identificar</a:t>
            </a:r>
            <a:r>
              <a:rPr lang="es-CL" dirty="0"/>
              <a:t> los </a:t>
            </a:r>
            <a:r>
              <a:rPr lang="es-CL" sz="3200" b="1" dirty="0"/>
              <a:t>requerimientos iniciales </a:t>
            </a:r>
            <a:r>
              <a:rPr lang="es-CL" dirty="0"/>
              <a:t>de un desarrollo de software, con esta información podremos </a:t>
            </a:r>
            <a:r>
              <a:rPr lang="es-CL" sz="2800" b="1" dirty="0"/>
              <a:t>establecer los lineamientos </a:t>
            </a:r>
            <a:r>
              <a:rPr lang="es-CL" dirty="0"/>
              <a:t>que tendrá el proyecto de software.</a:t>
            </a:r>
          </a:p>
          <a:p>
            <a:pPr lvl="4"/>
            <a:endParaRPr lang="es-ES_tradnl" dirty="0">
              <a:latin typeface="Calibri" panose="020F0502020204030204" pitchFamily="34" charset="0"/>
              <a:cs typeface="Calibri" panose="020F0502020204030204" pitchFamily="34" charset="0"/>
            </a:endParaRPr>
          </a:p>
        </p:txBody>
      </p:sp>
      <p:pic>
        <p:nvPicPr>
          <p:cNvPr id="6" name="Imagen 5">
            <a:extLst>
              <a:ext uri="{FF2B5EF4-FFF2-40B4-BE49-F238E27FC236}">
                <a16:creationId xmlns="" xmlns:a16="http://schemas.microsoft.com/office/drawing/2014/main" id="{66D4AA70-2F97-4EB4-BAE0-69F94206D00C}"/>
              </a:ext>
            </a:extLst>
          </p:cNvPr>
          <p:cNvPicPr>
            <a:picLocks noChangeAspect="1"/>
          </p:cNvPicPr>
          <p:nvPr/>
        </p:nvPicPr>
        <p:blipFill>
          <a:blip r:embed="rId2"/>
          <a:stretch>
            <a:fillRect/>
          </a:stretch>
        </p:blipFill>
        <p:spPr>
          <a:xfrm>
            <a:off x="3485533" y="3224463"/>
            <a:ext cx="4687885" cy="3075253"/>
          </a:xfrm>
          <a:prstGeom prst="rect">
            <a:avLst/>
          </a:prstGeom>
        </p:spPr>
      </p:pic>
    </p:spTree>
    <p:extLst>
      <p:ext uri="{BB962C8B-B14F-4D97-AF65-F5344CB8AC3E}">
        <p14:creationId xmlns:p14="http://schemas.microsoft.com/office/powerpoint/2010/main" val="319350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¿Qué necesitamos para planificar?</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Para poder realizar una planificación de tareas, se requiere de información de entrada relacionada con:</a:t>
            </a:r>
          </a:p>
          <a:p>
            <a:pPr algn="just"/>
            <a:endParaRPr lang="es-CL" dirty="0"/>
          </a:p>
          <a:p>
            <a:pPr lvl="4"/>
            <a:endParaRPr lang="es-ES_tradnl" dirty="0">
              <a:latin typeface="Calibri" panose="020F0502020204030204" pitchFamily="34" charset="0"/>
              <a:cs typeface="Calibri" panose="020F0502020204030204" pitchFamily="34" charset="0"/>
            </a:endParaRPr>
          </a:p>
        </p:txBody>
      </p:sp>
      <p:graphicFrame>
        <p:nvGraphicFramePr>
          <p:cNvPr id="2" name="Diagrama 1">
            <a:extLst>
              <a:ext uri="{FF2B5EF4-FFF2-40B4-BE49-F238E27FC236}">
                <a16:creationId xmlns="" xmlns:a16="http://schemas.microsoft.com/office/drawing/2014/main" id="{F8F4F1C7-26F0-4C0B-91FB-D105D5883EB5}"/>
              </a:ext>
            </a:extLst>
          </p:cNvPr>
          <p:cNvGraphicFramePr/>
          <p:nvPr>
            <p:extLst>
              <p:ext uri="{D42A27DB-BD31-4B8C-83A1-F6EECF244321}">
                <p14:modId xmlns:p14="http://schemas.microsoft.com/office/powerpoint/2010/main" val="2237055337"/>
              </p:ext>
            </p:extLst>
          </p:nvPr>
        </p:nvGraphicFramePr>
        <p:xfrm>
          <a:off x="700527" y="1852863"/>
          <a:ext cx="7742945" cy="5013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94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Requisitos en pocas palabras</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solución propuesta implica considerar una serie de </a:t>
            </a:r>
            <a:r>
              <a:rPr lang="es-CL" sz="3200" b="1" dirty="0"/>
              <a:t>requerimientos de alto nivel</a:t>
            </a:r>
            <a:r>
              <a:rPr lang="es-CL" b="1" dirty="0"/>
              <a:t>,</a:t>
            </a:r>
            <a:r>
              <a:rPr lang="es-CL" dirty="0"/>
              <a:t> éstos permitirán orientar los </a:t>
            </a:r>
            <a:r>
              <a:rPr lang="es-CL" sz="2800" b="1" dirty="0"/>
              <a:t>lineamientos  </a:t>
            </a:r>
            <a:r>
              <a:rPr lang="es-CL" sz="2800" dirty="0"/>
              <a:t>y el </a:t>
            </a:r>
            <a:r>
              <a:rPr lang="es-CL" sz="2800" b="1" dirty="0"/>
              <a:t>alcance inicial</a:t>
            </a:r>
            <a:r>
              <a:rPr lang="es-CL" sz="2800" dirty="0"/>
              <a:t> </a:t>
            </a:r>
            <a:r>
              <a:rPr lang="es-CL" dirty="0"/>
              <a:t>estimado del producto de software a desarrollar.</a:t>
            </a:r>
          </a:p>
          <a:p>
            <a:pPr lvl="4"/>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85C7B241-622F-41F9-8AF9-B58F815C6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6504" y="3175968"/>
            <a:ext cx="3770509" cy="2815644"/>
          </a:xfrm>
          <a:prstGeom prst="rect">
            <a:avLst/>
          </a:prstGeom>
          <a:ln>
            <a:noFill/>
          </a:ln>
          <a:effectLst>
            <a:softEdge rad="112500"/>
          </a:effectLst>
        </p:spPr>
      </p:pic>
    </p:spTree>
    <p:extLst>
      <p:ext uri="{BB962C8B-B14F-4D97-AF65-F5344CB8AC3E}">
        <p14:creationId xmlns:p14="http://schemas.microsoft.com/office/powerpoint/2010/main" val="429226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Primero comprender que es  lo que se necesita</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La definición de los </a:t>
            </a:r>
            <a:r>
              <a:rPr lang="es-CL" b="1" dirty="0"/>
              <a:t>objetivos del sistema </a:t>
            </a:r>
            <a:r>
              <a:rPr lang="es-CL" dirty="0"/>
              <a:t>serán en función de satisfacer los  </a:t>
            </a:r>
            <a:r>
              <a:rPr lang="es-CL" b="1" dirty="0"/>
              <a:t>requerimientos de alto nivel </a:t>
            </a:r>
            <a:r>
              <a:rPr lang="es-CL" dirty="0"/>
              <a:t>y </a:t>
            </a:r>
            <a:r>
              <a:rPr lang="es-CL" b="1" dirty="0"/>
              <a:t>atributos que debe poseer el sistema</a:t>
            </a:r>
            <a:r>
              <a:rPr lang="es-CL" dirty="0"/>
              <a:t>, como por ejemplo, facilidad de uso, disponibilidad u otro. </a:t>
            </a:r>
          </a:p>
          <a:p>
            <a:pPr algn="just"/>
            <a:endParaRPr lang="es-CL" dirty="0"/>
          </a:p>
          <a:p>
            <a:pPr algn="just"/>
            <a:r>
              <a:rPr lang="es-CL" dirty="0"/>
              <a:t>Esta información no irá pavimentando el camino hacia la definición de lo que debe hacer el sistema y cómo debe hacerlo.</a:t>
            </a:r>
          </a:p>
          <a:p>
            <a:pPr lvl="4"/>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18F9A6AF-9950-4501-9FBD-264E76734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99" y="4460850"/>
            <a:ext cx="2766975" cy="2088425"/>
          </a:xfrm>
          <a:prstGeom prst="rect">
            <a:avLst/>
          </a:prstGeom>
        </p:spPr>
      </p:pic>
    </p:spTree>
    <p:extLst>
      <p:ext uri="{BB962C8B-B14F-4D97-AF65-F5344CB8AC3E}">
        <p14:creationId xmlns:p14="http://schemas.microsoft.com/office/powerpoint/2010/main" val="154663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 xmlns:a16="http://schemas.microsoft.com/office/drawing/2014/main" id="{532F8F7C-62F6-AB45-8C6F-954F7E1DBD86}"/>
              </a:ext>
            </a:extLst>
          </p:cNvPr>
          <p:cNvSpPr>
            <a:spLocks noGrp="1"/>
          </p:cNvSpPr>
          <p:nvPr>
            <p:ph type="title"/>
          </p:nvPr>
        </p:nvSpPr>
        <p:spPr/>
        <p:txBody>
          <a:bodyPr/>
          <a:lstStyle/>
          <a:p>
            <a:r>
              <a:rPr lang="es-ES_tradnl" dirty="0"/>
              <a:t>Al inicio, alta abstracción</a:t>
            </a:r>
          </a:p>
        </p:txBody>
      </p:sp>
      <p:sp>
        <p:nvSpPr>
          <p:cNvPr id="4" name="Marcador de texto 3">
            <a:extLst>
              <a:ext uri="{FF2B5EF4-FFF2-40B4-BE49-F238E27FC236}">
                <a16:creationId xmlns="" xmlns:a16="http://schemas.microsoft.com/office/drawing/2014/main" id="{5F750691-DAB0-AA4F-B577-B16F30A46F18}"/>
              </a:ext>
            </a:extLst>
          </p:cNvPr>
          <p:cNvSpPr>
            <a:spLocks noGrp="1"/>
          </p:cNvSpPr>
          <p:nvPr>
            <p:ph type="body" idx="1"/>
          </p:nvPr>
        </p:nvSpPr>
        <p:spPr/>
        <p:txBody>
          <a:bodyPr/>
          <a:lstStyle/>
          <a:p>
            <a:pPr algn="just"/>
            <a:r>
              <a:rPr lang="es-CL" dirty="0"/>
              <a:t>A este nivel de avance del proyecto, se tiene</a:t>
            </a:r>
            <a:r>
              <a:rPr lang="es-CL" b="1" dirty="0"/>
              <a:t> información general,</a:t>
            </a:r>
            <a:r>
              <a:rPr lang="es-CL" dirty="0"/>
              <a:t> </a:t>
            </a:r>
            <a:r>
              <a:rPr lang="es-CL" b="1" dirty="0"/>
              <a:t>no se tiene un detalle específico </a:t>
            </a:r>
            <a:r>
              <a:rPr lang="es-CL" dirty="0"/>
              <a:t>del proyecto por lo cual se establecen estimaciones iniciales que permiten formalizar el inicio del proyecto</a:t>
            </a:r>
            <a:endParaRPr lang="es-ES_tradnl" dirty="0">
              <a:latin typeface="Calibri" panose="020F0502020204030204" pitchFamily="34" charset="0"/>
              <a:cs typeface="Calibri" panose="020F0502020204030204" pitchFamily="34" charset="0"/>
            </a:endParaRPr>
          </a:p>
        </p:txBody>
      </p:sp>
      <p:pic>
        <p:nvPicPr>
          <p:cNvPr id="5" name="Imagen 4">
            <a:extLst>
              <a:ext uri="{FF2B5EF4-FFF2-40B4-BE49-F238E27FC236}">
                <a16:creationId xmlns="" xmlns:a16="http://schemas.microsoft.com/office/drawing/2014/main" id="{7C8A105B-8D81-407A-A6A2-CD078AE9D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94" y="3429000"/>
            <a:ext cx="2635490" cy="2617474"/>
          </a:xfrm>
          <a:prstGeom prst="rect">
            <a:avLst/>
          </a:prstGeom>
        </p:spPr>
      </p:pic>
    </p:spTree>
    <p:extLst>
      <p:ext uri="{BB962C8B-B14F-4D97-AF65-F5344CB8AC3E}">
        <p14:creationId xmlns:p14="http://schemas.microsoft.com/office/powerpoint/2010/main" val="710202752"/>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1697</TotalTime>
  <Words>2156</Words>
  <Application>Microsoft Office PowerPoint</Application>
  <PresentationFormat>Presentación en pantalla (4:3)</PresentationFormat>
  <Paragraphs>105</Paragraphs>
  <Slides>49</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49</vt:i4>
      </vt:variant>
    </vt:vector>
  </HeadingPairs>
  <TitlesOfParts>
    <vt:vector size="57" baseType="lpstr">
      <vt:lpstr>Roboto Mono</vt:lpstr>
      <vt:lpstr>Roboto Condensed</vt:lpstr>
      <vt:lpstr>Arial</vt:lpstr>
      <vt:lpstr>Franklin Gothic</vt:lpstr>
      <vt:lpstr>Roboto</vt:lpstr>
      <vt:lpstr>Bebas Neue</vt:lpstr>
      <vt:lpstr>Calibri</vt:lpstr>
      <vt:lpstr>Tema de Office</vt:lpstr>
      <vt:lpstr>Ingeniería de Software</vt:lpstr>
      <vt:lpstr>Presentación de PowerPoint</vt:lpstr>
      <vt:lpstr>PLANIFICANDO NUESTRO SOFTWARE</vt:lpstr>
      <vt:lpstr>¿Qué es la Planificación?</vt:lpstr>
      <vt:lpstr>¿Qué es la Planificación?</vt:lpstr>
      <vt:lpstr>¿Qué necesitamos para planificar?</vt:lpstr>
      <vt:lpstr>Requisitos en pocas palabras</vt:lpstr>
      <vt:lpstr>Primero comprender que es  lo que se necesita</vt:lpstr>
      <vt:lpstr>Al inicio, alta abstracción</vt:lpstr>
      <vt:lpstr>Colocamos la primera piedra, constituir la idea..</vt:lpstr>
      <vt:lpstr>¿y ahora qué?</vt:lpstr>
      <vt:lpstr>Recordemos qué es la planeación</vt:lpstr>
      <vt:lpstr>¿Tradicional o ágil?</vt:lpstr>
      <vt:lpstr>Planificación Tradicional</vt:lpstr>
      <vt:lpstr>Tradicional</vt:lpstr>
      <vt:lpstr>Tradicional</vt:lpstr>
      <vt:lpstr>¿Qué es la Planificación?</vt:lpstr>
      <vt:lpstr>Vista rápida de las áreas a considerar</vt:lpstr>
      <vt:lpstr>Factores comunes en los proyectos</vt:lpstr>
      <vt:lpstr>Planificando tradicional</vt:lpstr>
      <vt:lpstr>¿Qué es la Planificación?</vt:lpstr>
      <vt:lpstr>El esfuerzo a través de las tareas</vt:lpstr>
      <vt:lpstr>Ejemplo de una EDT o WBS</vt:lpstr>
      <vt:lpstr>La EDT nos muestra el alcance</vt:lpstr>
      <vt:lpstr>La EDT y sus niveles</vt:lpstr>
      <vt:lpstr>EDT en Proyecto de Software</vt:lpstr>
      <vt:lpstr>Ordenando las tareas</vt:lpstr>
      <vt:lpstr>Generando el cronograma</vt:lpstr>
      <vt:lpstr>Cumplimiento a través de la Gantt</vt:lpstr>
      <vt:lpstr>El arte de gestionar</vt:lpstr>
      <vt:lpstr>Esto no es magia</vt:lpstr>
      <vt:lpstr>¿Qué opciones tenemos?</vt:lpstr>
      <vt:lpstr>Generando un plan de común acuerdo.</vt:lpstr>
      <vt:lpstr>Métodos, técnicas y herramientas.</vt:lpstr>
      <vt:lpstr>¿Qué es la Planificación?</vt:lpstr>
      <vt:lpstr>Planificando  en Agilidad</vt:lpstr>
      <vt:lpstr>Planificación empírica</vt:lpstr>
      <vt:lpstr>En breve tiempo entregamos algo…</vt:lpstr>
      <vt:lpstr>Planificación ágil</vt:lpstr>
      <vt:lpstr>Niveles de planificación</vt:lpstr>
      <vt:lpstr>Niveles o instancias de planificación ágil</vt:lpstr>
      <vt:lpstr>Visión de alto nivel</vt:lpstr>
      <vt:lpstr>Más al detalle…</vt:lpstr>
      <vt:lpstr>Las tareas de forma visual.</vt:lpstr>
      <vt:lpstr>Gestionando el alcance.</vt:lpstr>
      <vt:lpstr>Resumiendo planificación ágil.</vt:lpstr>
      <vt:lpstr>Artefacto</vt:lpstr>
      <vt:lpstr>Actividad  Práctica</vt:lpstr>
      <vt:lpstr>Actividad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cp:lastModifiedBy>Manuela Jimenez A.</cp:lastModifiedBy>
  <cp:revision>44</cp:revision>
  <dcterms:modified xsi:type="dcterms:W3CDTF">2020-02-19T19:33:48Z</dcterms:modified>
</cp:coreProperties>
</file>